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notesSlides/notesSlide3.xml" ContentType="application/vnd.openxmlformats-officedocument.presentationml.notesSlide+xml"/>
  <Override PartName="/ppt/tags/tag9.xml" ContentType="application/vnd.openxmlformats-officedocument.presentationml.tags+xml"/>
  <Override PartName="/ppt/notesSlides/notesSlide4.xml" ContentType="application/vnd.openxmlformats-officedocument.presentationml.notesSlide+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ags/tag15.xml" ContentType="application/vnd.openxmlformats-officedocument.presentationml.tags+xml"/>
  <Override PartName="/ppt/notesSlides/notesSlide10.xml" ContentType="application/vnd.openxmlformats-officedocument.presentationml.notesSlide+xml"/>
  <Override PartName="/ppt/tags/tag16.xml" ContentType="application/vnd.openxmlformats-officedocument.presentationml.tags+xml"/>
  <Override PartName="/ppt/notesSlides/notesSlide11.xml" ContentType="application/vnd.openxmlformats-officedocument.presentationml.notesSlide+xml"/>
  <Override PartName="/ppt/tags/tag17.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64" r:id="rId2"/>
    <p:sldId id="265" r:id="rId3"/>
    <p:sldId id="266" r:id="rId4"/>
    <p:sldId id="267" r:id="rId5"/>
    <p:sldId id="283" r:id="rId6"/>
    <p:sldId id="281" r:id="rId7"/>
    <p:sldId id="284" r:id="rId8"/>
    <p:sldId id="285" r:id="rId9"/>
    <p:sldId id="273" r:id="rId10"/>
    <p:sldId id="276" r:id="rId11"/>
    <p:sldId id="277" r:id="rId12"/>
    <p:sldId id="27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png>
</file>

<file path=ppt/media/image4.jpeg>
</file>

<file path=ppt/media/image5.png>
</file>

<file path=ppt/media/image6.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93EFAA-DC49-422F-9EA9-2C10C4A48378}" type="datetimeFigureOut">
              <a:rPr lang="en-IN" smtClean="0"/>
              <a:t>04-01-2024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D3C9AB-F2FA-4009-9965-642C883EBED0}" type="slidenum">
              <a:rPr lang="en-IN" smtClean="0"/>
              <a:t>‹#›</a:t>
            </a:fld>
            <a:endParaRPr lang="en-IN"/>
          </a:p>
        </p:txBody>
      </p:sp>
    </p:spTree>
    <p:extLst>
      <p:ext uri="{BB962C8B-B14F-4D97-AF65-F5344CB8AC3E}">
        <p14:creationId xmlns:p14="http://schemas.microsoft.com/office/powerpoint/2010/main" val="37734280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10"/>
          </p:nvPr>
        </p:nvSpPr>
        <p:spPr/>
        <p:txBody>
          <a:bodyPr/>
          <a:lstStyle/>
          <a:p>
            <a:fld id="{2DEEECAA-3C84-430A-95A1-B4F460996DB5}" type="slidenum">
              <a:rPr lang="ru-RU" smtClean="0"/>
              <a:pPr/>
              <a:t>1</a:t>
            </a:fld>
            <a:endParaRPr lang="ru-RU"/>
          </a:p>
        </p:txBody>
      </p:sp>
    </p:spTree>
    <p:extLst>
      <p:ext uri="{BB962C8B-B14F-4D97-AF65-F5344CB8AC3E}">
        <p14:creationId xmlns:p14="http://schemas.microsoft.com/office/powerpoint/2010/main" val="3475104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10</a:t>
            </a:fld>
            <a:endParaRPr lang="ru-RU"/>
          </a:p>
        </p:txBody>
      </p:sp>
    </p:spTree>
    <p:extLst>
      <p:ext uri="{BB962C8B-B14F-4D97-AF65-F5344CB8AC3E}">
        <p14:creationId xmlns:p14="http://schemas.microsoft.com/office/powerpoint/2010/main" val="102871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11</a:t>
            </a:fld>
            <a:endParaRPr lang="ru-RU"/>
          </a:p>
        </p:txBody>
      </p:sp>
    </p:spTree>
    <p:extLst>
      <p:ext uri="{BB962C8B-B14F-4D97-AF65-F5344CB8AC3E}">
        <p14:creationId xmlns:p14="http://schemas.microsoft.com/office/powerpoint/2010/main" val="3306692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12</a:t>
            </a:fld>
            <a:endParaRPr lang="ru-RU"/>
          </a:p>
        </p:txBody>
      </p:sp>
    </p:spTree>
    <p:extLst>
      <p:ext uri="{BB962C8B-B14F-4D97-AF65-F5344CB8AC3E}">
        <p14:creationId xmlns:p14="http://schemas.microsoft.com/office/powerpoint/2010/main" val="3596617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ru-RU" dirty="0"/>
          </a:p>
        </p:txBody>
      </p:sp>
      <p:sp>
        <p:nvSpPr>
          <p:cNvPr id="4" name="Номер слайда 3"/>
          <p:cNvSpPr>
            <a:spLocks noGrp="1"/>
          </p:cNvSpPr>
          <p:nvPr>
            <p:ph type="sldNum" sz="quarter" idx="10"/>
          </p:nvPr>
        </p:nvSpPr>
        <p:spPr/>
        <p:txBody>
          <a:bodyPr/>
          <a:lstStyle/>
          <a:p>
            <a:fld id="{2DEEECAA-3C84-430A-95A1-B4F460996DB5}" type="slidenum">
              <a:rPr lang="ru-RU" smtClean="0"/>
              <a:pPr/>
              <a:t>2</a:t>
            </a:fld>
            <a:endParaRPr lang="ru-RU"/>
          </a:p>
        </p:txBody>
      </p:sp>
    </p:spTree>
    <p:extLst>
      <p:ext uri="{BB962C8B-B14F-4D97-AF65-F5344CB8AC3E}">
        <p14:creationId xmlns:p14="http://schemas.microsoft.com/office/powerpoint/2010/main" val="29225146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3</a:t>
            </a:fld>
            <a:endParaRPr lang="ru-RU"/>
          </a:p>
        </p:txBody>
      </p:sp>
    </p:spTree>
    <p:extLst>
      <p:ext uri="{BB962C8B-B14F-4D97-AF65-F5344CB8AC3E}">
        <p14:creationId xmlns:p14="http://schemas.microsoft.com/office/powerpoint/2010/main" val="3423492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4</a:t>
            </a:fld>
            <a:endParaRPr lang="ru-RU"/>
          </a:p>
        </p:txBody>
      </p:sp>
    </p:spTree>
    <p:extLst>
      <p:ext uri="{BB962C8B-B14F-4D97-AF65-F5344CB8AC3E}">
        <p14:creationId xmlns:p14="http://schemas.microsoft.com/office/powerpoint/2010/main" val="6987048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5</a:t>
            </a:fld>
            <a:endParaRPr lang="ru-RU"/>
          </a:p>
        </p:txBody>
      </p:sp>
    </p:spTree>
    <p:extLst>
      <p:ext uri="{BB962C8B-B14F-4D97-AF65-F5344CB8AC3E}">
        <p14:creationId xmlns:p14="http://schemas.microsoft.com/office/powerpoint/2010/main" val="698704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2DEEECAA-3C84-430A-95A1-B4F460996DB5}" type="slidenum">
              <a:rPr lang="ru-RU" smtClean="0"/>
              <a:pPr/>
              <a:t>6</a:t>
            </a:fld>
            <a:endParaRPr lang="ru-RU"/>
          </a:p>
        </p:txBody>
      </p:sp>
    </p:spTree>
    <p:extLst>
      <p:ext uri="{BB962C8B-B14F-4D97-AF65-F5344CB8AC3E}">
        <p14:creationId xmlns:p14="http://schemas.microsoft.com/office/powerpoint/2010/main" val="922352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7</a:t>
            </a:fld>
            <a:endParaRPr lang="ru-RU"/>
          </a:p>
        </p:txBody>
      </p:sp>
    </p:spTree>
    <p:extLst>
      <p:ext uri="{BB962C8B-B14F-4D97-AF65-F5344CB8AC3E}">
        <p14:creationId xmlns:p14="http://schemas.microsoft.com/office/powerpoint/2010/main" val="698704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8</a:t>
            </a:fld>
            <a:endParaRPr lang="ru-RU"/>
          </a:p>
        </p:txBody>
      </p:sp>
    </p:spTree>
    <p:extLst>
      <p:ext uri="{BB962C8B-B14F-4D97-AF65-F5344CB8AC3E}">
        <p14:creationId xmlns:p14="http://schemas.microsoft.com/office/powerpoint/2010/main" val="698704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en-US"/>
          </a:p>
        </p:txBody>
      </p:sp>
      <p:sp>
        <p:nvSpPr>
          <p:cNvPr id="4" name="Номер слайда 3"/>
          <p:cNvSpPr>
            <a:spLocks noGrp="1"/>
          </p:cNvSpPr>
          <p:nvPr>
            <p:ph type="sldNum" sz="quarter" idx="10"/>
          </p:nvPr>
        </p:nvSpPr>
        <p:spPr/>
        <p:txBody>
          <a:bodyPr/>
          <a:lstStyle/>
          <a:p>
            <a:fld id="{2DEEECAA-3C84-430A-95A1-B4F460996DB5}" type="slidenum">
              <a:rPr lang="ru-RU" smtClean="0"/>
              <a:pPr/>
              <a:t>9</a:t>
            </a:fld>
            <a:endParaRPr lang="ru-RU"/>
          </a:p>
        </p:txBody>
      </p:sp>
    </p:spTree>
    <p:extLst>
      <p:ext uri="{BB962C8B-B14F-4D97-AF65-F5344CB8AC3E}">
        <p14:creationId xmlns:p14="http://schemas.microsoft.com/office/powerpoint/2010/main" val="732692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545FC4-A076-02BD-1A69-3AE4BD95F71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04CD6EF-E0CA-95E6-CFCB-D4DAABD5F1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526F045-A79F-6DD4-C054-0AD3C39DDE0E}"/>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24104811-7EFE-40F8-D35C-A8F24E90D7F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319AEFE-0199-8FB7-D775-1A9B2590E1C7}"/>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946320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0D463-ED65-793E-6AA0-DCAA24F23D9A}"/>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23F1566-1327-9B00-1E4D-DBFB1D6AD86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33746A5-56D3-5685-88B1-88C7CBA5D333}"/>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7D8A24BE-26FD-DFF0-6BEB-E0ECB85BE5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832F45C-990B-09FD-E9BB-06C5D0B13E91}"/>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33013506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DFBAC3-2A5D-E3BF-3745-0A51A962064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6232B57-63C7-1768-E57B-487FCDBCBF4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143FDC3-258E-860A-60C2-CEC42AD33159}"/>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76C24906-0EB5-E29A-A6E8-F0876C9EFDF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979590-4FA3-BAA4-E5C7-8E9A4931B781}"/>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8798870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ourse Title">
    <p:bg>
      <p:bgPr>
        <a:solidFill>
          <a:schemeClr val="bg1">
            <a:lumMod val="85000"/>
          </a:schemeClr>
        </a:solidFill>
        <a:effectLst/>
      </p:bgPr>
    </p:bg>
    <p:spTree>
      <p:nvGrpSpPr>
        <p:cNvPr id="1" name=""/>
        <p:cNvGrpSpPr/>
        <p:nvPr/>
      </p:nvGrpSpPr>
      <p:grpSpPr>
        <a:xfrm>
          <a:off x="0" y="0"/>
          <a:ext cx="0" cy="0"/>
          <a:chOff x="0" y="0"/>
          <a:chExt cx="0" cy="0"/>
        </a:xfrm>
      </p:grpSpPr>
      <p:sp>
        <p:nvSpPr>
          <p:cNvPr id="10" name="Picture  1"/>
          <p:cNvSpPr>
            <a:spLocks noGrp="1"/>
          </p:cNvSpPr>
          <p:nvPr>
            <p:ph type="pic" sz="quarter" idx="13"/>
          </p:nvPr>
        </p:nvSpPr>
        <p:spPr>
          <a:xfrm>
            <a:off x="0" y="0"/>
            <a:ext cx="12192000" cy="6858000"/>
          </a:xfrm>
        </p:spPr>
        <p:txBody>
          <a:bodyPr/>
          <a:lstStyle/>
          <a:p>
            <a:r>
              <a:rPr lang="en-US"/>
              <a:t>Click icon to add picture</a:t>
            </a:r>
            <a:endParaRPr lang="ru-RU" dirty="0"/>
          </a:p>
        </p:txBody>
      </p:sp>
      <p:sp>
        <p:nvSpPr>
          <p:cNvPr id="2" name="Title"/>
          <p:cNvSpPr>
            <a:spLocks noGrp="1"/>
          </p:cNvSpPr>
          <p:nvPr>
            <p:ph type="ctrTitle" hasCustomPrompt="1"/>
          </p:nvPr>
        </p:nvSpPr>
        <p:spPr>
          <a:xfrm>
            <a:off x="950667" y="2333795"/>
            <a:ext cx="6176111" cy="2387600"/>
          </a:xfrm>
        </p:spPr>
        <p:txBody>
          <a:bodyPr anchor="t">
            <a:normAutofit/>
          </a:bodyPr>
          <a:lstStyle>
            <a:lvl1pPr algn="l">
              <a:defRPr sz="4000">
                <a:solidFill>
                  <a:schemeClr val="bg1"/>
                </a:solidFill>
              </a:defRPr>
            </a:lvl1pPr>
          </a:lstStyle>
          <a:p>
            <a:r>
              <a:rPr lang="en-US"/>
              <a:t>Click to add title</a:t>
            </a:r>
            <a:endParaRPr lang="ru-RU" dirty="0"/>
          </a:p>
        </p:txBody>
      </p:sp>
      <p:sp>
        <p:nvSpPr>
          <p:cNvPr id="11" name="Subtitle  1"/>
          <p:cNvSpPr>
            <a:spLocks noGrp="1"/>
          </p:cNvSpPr>
          <p:nvPr>
            <p:ph type="subTitle" idx="1" hasCustomPrompt="1"/>
          </p:nvPr>
        </p:nvSpPr>
        <p:spPr>
          <a:xfrm>
            <a:off x="950667" y="1409732"/>
            <a:ext cx="6176111" cy="827881"/>
          </a:xfrm>
        </p:spPr>
        <p:txBody>
          <a:bodyPr anchor="b"/>
          <a:lstStyle>
            <a:lvl1pPr marL="0" indent="0" algn="l">
              <a:buNone/>
              <a:defRPr sz="1800">
                <a:solidFill>
                  <a:schemeClr val="bg1"/>
                </a:solidFill>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en-US"/>
              <a:t>Click to add subtitle</a:t>
            </a:r>
            <a:endParaRPr lang="ru-RU" dirty="0"/>
          </a:p>
        </p:txBody>
      </p:sp>
    </p:spTree>
    <p:custDataLst>
      <p:tags r:id="rId1"/>
    </p:custDataLst>
    <p:extLst>
      <p:ext uri="{BB962C8B-B14F-4D97-AF65-F5344CB8AC3E}">
        <p14:creationId xmlns:p14="http://schemas.microsoft.com/office/powerpoint/2010/main" val="15405983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Module Title">
    <p:spTree>
      <p:nvGrpSpPr>
        <p:cNvPr id="1" name=""/>
        <p:cNvGrpSpPr/>
        <p:nvPr/>
      </p:nvGrpSpPr>
      <p:grpSpPr>
        <a:xfrm>
          <a:off x="0" y="0"/>
          <a:ext cx="0" cy="0"/>
          <a:chOff x="0" y="0"/>
          <a:chExt cx="0" cy="0"/>
        </a:xfrm>
      </p:grpSpPr>
      <p:sp>
        <p:nvSpPr>
          <p:cNvPr id="18" name="Title"/>
          <p:cNvSpPr>
            <a:spLocks noGrp="1"/>
          </p:cNvSpPr>
          <p:nvPr>
            <p:ph type="title" hasCustomPrompt="1"/>
          </p:nvPr>
        </p:nvSpPr>
        <p:spPr>
          <a:xfrm>
            <a:off x="1014800" y="3206351"/>
            <a:ext cx="8425762" cy="535531"/>
          </a:xfrm>
        </p:spPr>
        <p:txBody>
          <a:bodyPr anchor="t">
            <a:noAutofit/>
          </a:bodyPr>
          <a:lstStyle>
            <a:lvl1pPr>
              <a:defRPr sz="3600"/>
            </a:lvl1pPr>
          </a:lstStyle>
          <a:p>
            <a:r>
              <a:rPr lang="en-US"/>
              <a:t>Click to add title</a:t>
            </a:r>
            <a:endParaRPr lang="ru-RU" dirty="0"/>
          </a:p>
        </p:txBody>
      </p:sp>
      <p:sp>
        <p:nvSpPr>
          <p:cNvPr id="19" name="Text  1"/>
          <p:cNvSpPr>
            <a:spLocks noGrp="1"/>
          </p:cNvSpPr>
          <p:nvPr>
            <p:ph type="body" sz="quarter" idx="26" hasCustomPrompt="1"/>
          </p:nvPr>
        </p:nvSpPr>
        <p:spPr>
          <a:xfrm>
            <a:off x="987911" y="1105507"/>
            <a:ext cx="1649927" cy="1532727"/>
          </a:xfrm>
        </p:spPr>
        <p:txBody>
          <a:bodyPr wrap="square">
            <a:spAutoFit/>
          </a:bodyPr>
          <a:lstStyle>
            <a:lvl1pPr>
              <a:defRPr sz="7200">
                <a:solidFill>
                  <a:schemeClr val="accent1"/>
                </a:solidFill>
              </a:defRPr>
            </a:lvl1pPr>
          </a:lstStyle>
          <a:p>
            <a:pPr lvl="0"/>
            <a:r>
              <a:rPr lang="en-US" dirty="0"/>
              <a:t>#</a:t>
            </a:r>
            <a:endParaRPr lang="ru-RU" dirty="0"/>
          </a:p>
        </p:txBody>
      </p:sp>
      <p:sp>
        <p:nvSpPr>
          <p:cNvPr id="8" name="Rounded Rectangle  1"/>
          <p:cNvSpPr/>
          <p:nvPr/>
        </p:nvSpPr>
        <p:spPr>
          <a:xfrm>
            <a:off x="2826068" y="1570755"/>
            <a:ext cx="9365937" cy="637794"/>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a:p>
        </p:txBody>
      </p:sp>
      <p:sp>
        <p:nvSpPr>
          <p:cNvPr id="9" name="Parallelogram  1"/>
          <p:cNvSpPr/>
          <p:nvPr/>
        </p:nvSpPr>
        <p:spPr>
          <a:xfrm>
            <a:off x="9501367" y="1570755"/>
            <a:ext cx="1081306" cy="637794"/>
          </a:xfrm>
          <a:prstGeom prst="parallelogram">
            <a:avLst>
              <a:gd name="adj" fmla="val 32364"/>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a:p>
        </p:txBody>
      </p:sp>
      <p:sp>
        <p:nvSpPr>
          <p:cNvPr id="10" name="Polygon  1"/>
          <p:cNvSpPr/>
          <p:nvPr/>
        </p:nvSpPr>
        <p:spPr>
          <a:xfrm>
            <a:off x="10434415" y="1570755"/>
            <a:ext cx="1757586" cy="637794"/>
          </a:xfrm>
          <a:custGeom>
            <a:avLst/>
            <a:gdLst>
              <a:gd name="connsiteX0" fmla="*/ 223509 w 1926843"/>
              <a:gd name="connsiteY0" fmla="*/ 0 h 637794"/>
              <a:gd name="connsiteX1" fmla="*/ 1926843 w 1926843"/>
              <a:gd name="connsiteY1" fmla="*/ 0 h 637794"/>
              <a:gd name="connsiteX2" fmla="*/ 1926843 w 1926843"/>
              <a:gd name="connsiteY2" fmla="*/ 637794 h 637794"/>
              <a:gd name="connsiteX3" fmla="*/ 0 w 1926843"/>
              <a:gd name="connsiteY3" fmla="*/ 637794 h 637794"/>
            </a:gdLst>
            <a:ahLst/>
            <a:cxnLst>
              <a:cxn ang="0">
                <a:pos x="connsiteX0" y="connsiteY0"/>
              </a:cxn>
              <a:cxn ang="0">
                <a:pos x="connsiteX1" y="connsiteY1"/>
              </a:cxn>
              <a:cxn ang="0">
                <a:pos x="connsiteX2" y="connsiteY2"/>
              </a:cxn>
              <a:cxn ang="0">
                <a:pos x="connsiteX3" y="connsiteY3"/>
              </a:cxn>
            </a:cxnLst>
            <a:rect l="l" t="t" r="r" b="b"/>
            <a:pathLst>
              <a:path w="1926843" h="637794">
                <a:moveTo>
                  <a:pt x="223509" y="0"/>
                </a:moveTo>
                <a:lnTo>
                  <a:pt x="1926843" y="0"/>
                </a:lnTo>
                <a:lnTo>
                  <a:pt x="1926843" y="637794"/>
                </a:lnTo>
                <a:lnTo>
                  <a:pt x="0" y="637794"/>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ru-RU" sz="1350"/>
          </a:p>
        </p:txBody>
      </p:sp>
      <p:sp>
        <p:nvSpPr>
          <p:cNvPr id="11" name="Text  2"/>
          <p:cNvSpPr>
            <a:spLocks noGrp="1"/>
          </p:cNvSpPr>
          <p:nvPr>
            <p:ph type="body" sz="quarter" idx="28" hasCustomPrompt="1"/>
          </p:nvPr>
        </p:nvSpPr>
        <p:spPr>
          <a:xfrm>
            <a:off x="1063067" y="4104698"/>
            <a:ext cx="7579892" cy="1653549"/>
          </a:xfrm>
        </p:spPr>
        <p:txBody>
          <a:bodyPr>
            <a:normAutofit/>
          </a:bodyPr>
          <a:lstStyle>
            <a:lvl1pPr>
              <a:defRPr sz="1600"/>
            </a:lvl1pPr>
          </a:lstStyle>
          <a:p>
            <a:pPr lvl="0"/>
            <a:r>
              <a:rPr lang="en-US"/>
              <a:t>Click to add text</a:t>
            </a:r>
            <a:endParaRPr lang="ru-RU" dirty="0"/>
          </a:p>
        </p:txBody>
      </p:sp>
    </p:spTree>
    <p:custDataLst>
      <p:tags r:id="rId1"/>
    </p:custDataLst>
    <p:extLst>
      <p:ext uri="{BB962C8B-B14F-4D97-AF65-F5344CB8AC3E}">
        <p14:creationId xmlns:p14="http://schemas.microsoft.com/office/powerpoint/2010/main" val="644379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50/50 Picture Left">
    <p:spTree>
      <p:nvGrpSpPr>
        <p:cNvPr id="1" name=""/>
        <p:cNvGrpSpPr/>
        <p:nvPr/>
      </p:nvGrpSpPr>
      <p:grpSpPr>
        <a:xfrm>
          <a:off x="0" y="0"/>
          <a:ext cx="0" cy="0"/>
          <a:chOff x="0" y="0"/>
          <a:chExt cx="0" cy="0"/>
        </a:xfrm>
      </p:grpSpPr>
      <p:sp>
        <p:nvSpPr>
          <p:cNvPr id="10" name="Text  1"/>
          <p:cNvSpPr>
            <a:spLocks noGrp="1"/>
          </p:cNvSpPr>
          <p:nvPr>
            <p:ph type="body" sz="quarter" idx="28" hasCustomPrompt="1"/>
          </p:nvPr>
        </p:nvSpPr>
        <p:spPr>
          <a:xfrm>
            <a:off x="6651321" y="2535303"/>
            <a:ext cx="4739169" cy="3698256"/>
          </a:xfrm>
        </p:spPr>
        <p:txBody>
          <a:bodyPr>
            <a:normAutofit/>
          </a:bodyPr>
          <a:lstStyle>
            <a:lvl1pPr>
              <a:defRPr sz="1600"/>
            </a:lvl1pPr>
          </a:lstStyle>
          <a:p>
            <a:pPr lvl="0"/>
            <a:r>
              <a:rPr lang="en-US"/>
              <a:t>Click to add text</a:t>
            </a:r>
            <a:endParaRPr lang="ru-RU" dirty="0"/>
          </a:p>
        </p:txBody>
      </p:sp>
      <p:sp>
        <p:nvSpPr>
          <p:cNvPr id="3" name="Picture  1"/>
          <p:cNvSpPr>
            <a:spLocks noGrp="1"/>
          </p:cNvSpPr>
          <p:nvPr>
            <p:ph type="pic" idx="1"/>
          </p:nvPr>
        </p:nvSpPr>
        <p:spPr>
          <a:xfrm>
            <a:off x="0" y="856129"/>
            <a:ext cx="6062597" cy="537743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ru-RU"/>
          </a:p>
        </p:txBody>
      </p:sp>
      <p:sp>
        <p:nvSpPr>
          <p:cNvPr id="9" name="Title"/>
          <p:cNvSpPr>
            <a:spLocks noGrp="1"/>
          </p:cNvSpPr>
          <p:nvPr>
            <p:ph type="title" hasCustomPrompt="1"/>
          </p:nvPr>
        </p:nvSpPr>
        <p:spPr>
          <a:xfrm>
            <a:off x="6651320" y="551935"/>
            <a:ext cx="4739169" cy="1766694"/>
          </a:xfrm>
        </p:spPr>
        <p:txBody>
          <a:bodyPr anchor="b">
            <a:normAutofit/>
          </a:bodyPr>
          <a:lstStyle>
            <a:lvl1pPr>
              <a:defRPr sz="3200"/>
            </a:lvl1pPr>
          </a:lstStyle>
          <a:p>
            <a:r>
              <a:rPr lang="en-US"/>
              <a:t>Click to add title</a:t>
            </a:r>
            <a:endParaRPr lang="ru-RU" dirty="0"/>
          </a:p>
        </p:txBody>
      </p:sp>
      <p:sp>
        <p:nvSpPr>
          <p:cNvPr id="12" name="Rounded Rectangle  1"/>
          <p:cNvSpPr/>
          <p:nvPr/>
        </p:nvSpPr>
        <p:spPr>
          <a:xfrm>
            <a:off x="2" y="-834"/>
            <a:ext cx="9695144" cy="372009"/>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a:p>
        </p:txBody>
      </p:sp>
      <p:sp>
        <p:nvSpPr>
          <p:cNvPr id="13" name="Parallelogram  1"/>
          <p:cNvSpPr/>
          <p:nvPr/>
        </p:nvSpPr>
        <p:spPr>
          <a:xfrm>
            <a:off x="9984259" y="-8238"/>
            <a:ext cx="1376848" cy="379413"/>
          </a:xfrm>
          <a:prstGeom prst="parallelogram">
            <a:avLst>
              <a:gd name="adj" fmla="val 358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4" name="Parallelogram  2"/>
          <p:cNvSpPr/>
          <p:nvPr/>
        </p:nvSpPr>
        <p:spPr>
          <a:xfrm>
            <a:off x="9374736" y="-8239"/>
            <a:ext cx="692766" cy="379413"/>
          </a:xfrm>
          <a:prstGeom prst="parallelogram">
            <a:avLst>
              <a:gd name="adj" fmla="val 35856"/>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custDataLst>
      <p:tags r:id="rId1"/>
    </p:custDataLst>
    <p:extLst>
      <p:ext uri="{BB962C8B-B14F-4D97-AF65-F5344CB8AC3E}">
        <p14:creationId xmlns:p14="http://schemas.microsoft.com/office/powerpoint/2010/main" val="4086773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30/70 Picture Right">
    <p:spTree>
      <p:nvGrpSpPr>
        <p:cNvPr id="1" name=""/>
        <p:cNvGrpSpPr/>
        <p:nvPr/>
      </p:nvGrpSpPr>
      <p:grpSpPr>
        <a:xfrm>
          <a:off x="0" y="0"/>
          <a:ext cx="0" cy="0"/>
          <a:chOff x="0" y="0"/>
          <a:chExt cx="0" cy="0"/>
        </a:xfrm>
      </p:grpSpPr>
      <p:sp>
        <p:nvSpPr>
          <p:cNvPr id="3" name="Picture  1"/>
          <p:cNvSpPr>
            <a:spLocks noGrp="1"/>
          </p:cNvSpPr>
          <p:nvPr>
            <p:ph type="pic" idx="1"/>
          </p:nvPr>
        </p:nvSpPr>
        <p:spPr>
          <a:xfrm>
            <a:off x="4731392" y="856129"/>
            <a:ext cx="6513257" cy="537743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ru-RU" dirty="0"/>
          </a:p>
        </p:txBody>
      </p:sp>
      <p:sp>
        <p:nvSpPr>
          <p:cNvPr id="4" name="Text  1"/>
          <p:cNvSpPr>
            <a:spLocks noGrp="1"/>
          </p:cNvSpPr>
          <p:nvPr>
            <p:ph type="body" sz="half" idx="2" hasCustomPrompt="1"/>
          </p:nvPr>
        </p:nvSpPr>
        <p:spPr>
          <a:xfrm>
            <a:off x="729521" y="2567308"/>
            <a:ext cx="3409049" cy="3480365"/>
          </a:xfrm>
        </p:spPr>
        <p:txBody>
          <a:bodyPr>
            <a:normAutofit/>
          </a:bodyPr>
          <a:lstStyle>
            <a:lvl1pPr marL="0" indent="0">
              <a:buNone/>
              <a:defRPr sz="16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add text</a:t>
            </a:r>
            <a:endParaRPr lang="ru-RU" dirty="0"/>
          </a:p>
        </p:txBody>
      </p:sp>
      <p:sp>
        <p:nvSpPr>
          <p:cNvPr id="9" name="Title"/>
          <p:cNvSpPr>
            <a:spLocks noGrp="1"/>
          </p:cNvSpPr>
          <p:nvPr>
            <p:ph type="title" hasCustomPrompt="1"/>
          </p:nvPr>
        </p:nvSpPr>
        <p:spPr>
          <a:xfrm>
            <a:off x="729521" y="856128"/>
            <a:ext cx="3409047" cy="1475360"/>
          </a:xfrm>
        </p:spPr>
        <p:txBody>
          <a:bodyPr anchor="b">
            <a:normAutofit/>
          </a:bodyPr>
          <a:lstStyle>
            <a:lvl1pPr>
              <a:defRPr sz="3200"/>
            </a:lvl1pPr>
          </a:lstStyle>
          <a:p>
            <a:r>
              <a:rPr lang="en-US"/>
              <a:t>Click to add title</a:t>
            </a:r>
            <a:endParaRPr lang="ru-RU" dirty="0"/>
          </a:p>
        </p:txBody>
      </p:sp>
      <p:sp>
        <p:nvSpPr>
          <p:cNvPr id="11" name="Rounded Rectangle  1"/>
          <p:cNvSpPr/>
          <p:nvPr/>
        </p:nvSpPr>
        <p:spPr>
          <a:xfrm>
            <a:off x="2" y="-834"/>
            <a:ext cx="9695144" cy="372009"/>
          </a:xfrm>
          <a:prstGeom prst="roundRect">
            <a:avLst>
              <a:gd name="adj"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a:p>
        </p:txBody>
      </p:sp>
      <p:sp>
        <p:nvSpPr>
          <p:cNvPr id="12" name="Parallelogram  1"/>
          <p:cNvSpPr/>
          <p:nvPr/>
        </p:nvSpPr>
        <p:spPr>
          <a:xfrm>
            <a:off x="9984259" y="-8238"/>
            <a:ext cx="1376848" cy="379413"/>
          </a:xfrm>
          <a:prstGeom prst="parallelogram">
            <a:avLst>
              <a:gd name="adj" fmla="val 358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3" name="Parallelogram  2"/>
          <p:cNvSpPr/>
          <p:nvPr/>
        </p:nvSpPr>
        <p:spPr>
          <a:xfrm>
            <a:off x="9374736" y="-8239"/>
            <a:ext cx="692766" cy="379413"/>
          </a:xfrm>
          <a:prstGeom prst="parallelogram">
            <a:avLst>
              <a:gd name="adj" fmla="val 35856"/>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custDataLst>
      <p:tags r:id="rId1"/>
    </p:custDataLst>
    <p:extLst>
      <p:ext uri="{BB962C8B-B14F-4D97-AF65-F5344CB8AC3E}">
        <p14:creationId xmlns:p14="http://schemas.microsoft.com/office/powerpoint/2010/main" val="2682807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Mission 1">
    <p:spTree>
      <p:nvGrpSpPr>
        <p:cNvPr id="1" name=""/>
        <p:cNvGrpSpPr/>
        <p:nvPr/>
      </p:nvGrpSpPr>
      <p:grpSpPr>
        <a:xfrm>
          <a:off x="0" y="0"/>
          <a:ext cx="0" cy="0"/>
          <a:chOff x="0" y="0"/>
          <a:chExt cx="0" cy="0"/>
        </a:xfrm>
      </p:grpSpPr>
      <p:sp>
        <p:nvSpPr>
          <p:cNvPr id="9" name="Picture  1"/>
          <p:cNvSpPr>
            <a:spLocks noGrp="1"/>
          </p:cNvSpPr>
          <p:nvPr>
            <p:ph type="pic" sz="quarter" idx="13"/>
          </p:nvPr>
        </p:nvSpPr>
        <p:spPr>
          <a:xfrm>
            <a:off x="0" y="0"/>
            <a:ext cx="12192000" cy="6858000"/>
          </a:xfrm>
        </p:spPr>
        <p:txBody>
          <a:bodyPr/>
          <a:lstStyle>
            <a:lvl1pPr>
              <a:defRPr lang="ru-RU" sz="1800"/>
            </a:lvl1pPr>
          </a:lstStyle>
          <a:p>
            <a:r>
              <a:rPr lang="en-US"/>
              <a:t>Click icon to add picture</a:t>
            </a:r>
            <a:endParaRPr lang="ru-RU"/>
          </a:p>
        </p:txBody>
      </p:sp>
      <p:sp>
        <p:nvSpPr>
          <p:cNvPr id="6" name="Text  1"/>
          <p:cNvSpPr>
            <a:spLocks noGrp="1"/>
          </p:cNvSpPr>
          <p:nvPr>
            <p:ph type="body" sz="quarter" idx="28" hasCustomPrompt="1"/>
          </p:nvPr>
        </p:nvSpPr>
        <p:spPr>
          <a:xfrm>
            <a:off x="2060666" y="2715594"/>
            <a:ext cx="8137433" cy="2484203"/>
          </a:xfrm>
        </p:spPr>
        <p:txBody>
          <a:bodyPr>
            <a:normAutofit/>
          </a:bodyPr>
          <a:lstStyle>
            <a:lvl1pPr>
              <a:defRPr sz="2000"/>
            </a:lvl1pPr>
          </a:lstStyle>
          <a:p>
            <a:pPr lvl="0"/>
            <a:r>
              <a:rPr lang="en-US"/>
              <a:t>Click to add text</a:t>
            </a:r>
            <a:endParaRPr lang="ru-RU" dirty="0"/>
          </a:p>
        </p:txBody>
      </p:sp>
      <p:sp>
        <p:nvSpPr>
          <p:cNvPr id="13" name="Title"/>
          <p:cNvSpPr>
            <a:spLocks noGrp="1"/>
          </p:cNvSpPr>
          <p:nvPr>
            <p:ph type="title" hasCustomPrompt="1"/>
          </p:nvPr>
        </p:nvSpPr>
        <p:spPr>
          <a:xfrm>
            <a:off x="2060667" y="2023829"/>
            <a:ext cx="8137432" cy="815590"/>
          </a:xfrm>
        </p:spPr>
        <p:txBody>
          <a:bodyPr anchor="t">
            <a:noAutofit/>
          </a:bodyPr>
          <a:lstStyle>
            <a:lvl1pPr>
              <a:defRPr sz="3600">
                <a:solidFill>
                  <a:schemeClr val="tx1">
                    <a:lumMod val="65000"/>
                    <a:lumOff val="35000"/>
                  </a:schemeClr>
                </a:solidFill>
              </a:defRPr>
            </a:lvl1pPr>
          </a:lstStyle>
          <a:p>
            <a:r>
              <a:rPr lang="en-US"/>
              <a:t>Click to add title</a:t>
            </a:r>
            <a:endParaRPr lang="ru-RU" dirty="0"/>
          </a:p>
        </p:txBody>
      </p:sp>
    </p:spTree>
    <p:custDataLst>
      <p:tags r:id="rId1"/>
    </p:custDataLst>
    <p:extLst>
      <p:ext uri="{BB962C8B-B14F-4D97-AF65-F5344CB8AC3E}">
        <p14:creationId xmlns:p14="http://schemas.microsoft.com/office/powerpoint/2010/main" val="4149797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532E7-50F3-0E70-C4EE-20B7C1D145D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E053C7A-2637-5AD4-C71C-BB0707FAF8A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850A3D2-7FAA-131B-E11F-92D7E201B163}"/>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33ADC7AB-A06F-BCE9-BCBB-66D4328FC2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8F4D4F-35A4-903F-E2BB-4B3E0AC17C7C}"/>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3974601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CD823-3764-FC6B-D8D6-3AAAE174AB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FB3CFCE-1C56-147B-2FD2-71B7282964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785BD8-A671-6CC2-3790-B549D58E2A9B}"/>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B429849F-9760-7B49-DCAB-5FD3C69EBF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B0B1E0-E3C2-6D04-EEB0-B11672EC1F5F}"/>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353289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3F39C-A5C1-4551-1FAF-2B4B6709EA6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2460E8E-9CA2-C7F9-74DF-6CF012EEAA7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FD3235B-3775-A6A6-A01A-00FB9686A50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5052A694-26A2-A20B-740F-47AFF02C27F4}"/>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6" name="Footer Placeholder 5">
            <a:extLst>
              <a:ext uri="{FF2B5EF4-FFF2-40B4-BE49-F238E27FC236}">
                <a16:creationId xmlns:a16="http://schemas.microsoft.com/office/drawing/2014/main" id="{96432AD9-47B0-BFC1-F5A6-BD8F3634500A}"/>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E7D5DA-713F-4D7F-8EA9-2B4E0AB7B242}"/>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1288751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6DE21-9547-903F-7C16-86EE2A054250}"/>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C0FB40-F7B1-FD2C-8283-03676355EA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0E92EB-0074-1413-D756-B18DCEA227F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01C4E71-5AEE-F558-F824-15192F4F2E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193FEA-788B-CE36-21A4-BD3B85C187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74B1C30-5669-AA43-79EE-BE95E4BA8C49}"/>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8" name="Footer Placeholder 7">
            <a:extLst>
              <a:ext uri="{FF2B5EF4-FFF2-40B4-BE49-F238E27FC236}">
                <a16:creationId xmlns:a16="http://schemas.microsoft.com/office/drawing/2014/main" id="{B96DF693-4832-D00A-1C43-6FF1DB5F687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DFCBF6D-4A0C-39AF-5B25-9FBDFBDBD3F8}"/>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2927913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2F2F2-3FBC-8BF8-AC51-A9DE5A30136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D50195F2-9198-2655-AB56-0E85EFDAF24B}"/>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4" name="Footer Placeholder 3">
            <a:extLst>
              <a:ext uri="{FF2B5EF4-FFF2-40B4-BE49-F238E27FC236}">
                <a16:creationId xmlns:a16="http://schemas.microsoft.com/office/drawing/2014/main" id="{FE8FEA54-92ED-9CD0-3CA0-92E21EDAC01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3C384341-E5D7-A039-63EC-D190C2CDFF7C}"/>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1523147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9F2B578-0F6E-A1B4-C358-AAA0089F6AE3}"/>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3" name="Footer Placeholder 2">
            <a:extLst>
              <a:ext uri="{FF2B5EF4-FFF2-40B4-BE49-F238E27FC236}">
                <a16:creationId xmlns:a16="http://schemas.microsoft.com/office/drawing/2014/main" id="{C8104D23-7947-4B33-BDB4-3EC00165395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EA8BE76C-16FB-CDC2-8D86-7704EBCB61DD}"/>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4262939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D5464-A25D-BC7D-BC81-936C1A974BE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646D7656-AFC6-ED1E-DB5A-A25074A615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60D2A90-1243-63AB-E4A2-BB268D5F9BF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583412-51D2-49EE-16B4-217508C5AD62}"/>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6" name="Footer Placeholder 5">
            <a:extLst>
              <a:ext uri="{FF2B5EF4-FFF2-40B4-BE49-F238E27FC236}">
                <a16:creationId xmlns:a16="http://schemas.microsoft.com/office/drawing/2014/main" id="{BE4F5F4B-8932-26D9-0536-11222F5DAC5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644284F-AC38-7365-24C6-FCFDE2A93803}"/>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373680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4BDA3B-B4CF-DB40-FF5C-2BA60AD04F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8A9273E-C612-FF3C-0882-391DB4B598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9CAE9E99-FBDA-F308-0B15-141826BBB1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BBBCD0-745F-5A0B-87EC-719CB5A99B51}"/>
              </a:ext>
            </a:extLst>
          </p:cNvPr>
          <p:cNvSpPr>
            <a:spLocks noGrp="1"/>
          </p:cNvSpPr>
          <p:nvPr>
            <p:ph type="dt" sz="half" idx="10"/>
          </p:nvPr>
        </p:nvSpPr>
        <p:spPr/>
        <p:txBody>
          <a:bodyPr/>
          <a:lstStyle/>
          <a:p>
            <a:fld id="{35045F98-24AA-475B-BDB9-E09C9F859D31}" type="datetimeFigureOut">
              <a:rPr lang="en-IN" smtClean="0"/>
              <a:t>04-01-2024</a:t>
            </a:fld>
            <a:endParaRPr lang="en-IN"/>
          </a:p>
        </p:txBody>
      </p:sp>
      <p:sp>
        <p:nvSpPr>
          <p:cNvPr id="6" name="Footer Placeholder 5">
            <a:extLst>
              <a:ext uri="{FF2B5EF4-FFF2-40B4-BE49-F238E27FC236}">
                <a16:creationId xmlns:a16="http://schemas.microsoft.com/office/drawing/2014/main" id="{FB5ACB24-13AF-5EC9-77C9-2638058463A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7152A18-945F-B16B-8503-A5411436995A}"/>
              </a:ext>
            </a:extLst>
          </p:cNvPr>
          <p:cNvSpPr>
            <a:spLocks noGrp="1"/>
          </p:cNvSpPr>
          <p:nvPr>
            <p:ph type="sldNum" sz="quarter" idx="12"/>
          </p:nvPr>
        </p:nvSpPr>
        <p:spPr/>
        <p:txBody>
          <a:bodyPr/>
          <a:lstStyle/>
          <a:p>
            <a:fld id="{CF15F635-D7FD-4A42-9302-1A6FDF94FE6F}" type="slidenum">
              <a:rPr lang="en-IN" smtClean="0"/>
              <a:t>‹#›</a:t>
            </a:fld>
            <a:endParaRPr lang="en-IN"/>
          </a:p>
        </p:txBody>
      </p:sp>
    </p:spTree>
    <p:extLst>
      <p:ext uri="{BB962C8B-B14F-4D97-AF65-F5344CB8AC3E}">
        <p14:creationId xmlns:p14="http://schemas.microsoft.com/office/powerpoint/2010/main" val="27640606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0ECC329-F079-10C6-1AE3-85A8C1DD07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4A828EC-FEBD-A177-6D72-51F039F8E1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74091F-F032-392A-4083-7D216ACCFD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045F98-24AA-475B-BDB9-E09C9F859D31}" type="datetimeFigureOut">
              <a:rPr lang="en-IN" smtClean="0"/>
              <a:t>04-01-2024</a:t>
            </a:fld>
            <a:endParaRPr lang="en-IN"/>
          </a:p>
        </p:txBody>
      </p:sp>
      <p:sp>
        <p:nvSpPr>
          <p:cNvPr id="5" name="Footer Placeholder 4">
            <a:extLst>
              <a:ext uri="{FF2B5EF4-FFF2-40B4-BE49-F238E27FC236}">
                <a16:creationId xmlns:a16="http://schemas.microsoft.com/office/drawing/2014/main" id="{48E14D3A-50AB-8E54-55E6-14083372EC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FEE5841F-3A00-5A9A-91C7-8937D58F71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15F635-D7FD-4A42-9302-1A6FDF94FE6F}" type="slidenum">
              <a:rPr lang="en-IN" smtClean="0"/>
              <a:t>‹#›</a:t>
            </a:fld>
            <a:endParaRPr lang="en-IN"/>
          </a:p>
        </p:txBody>
      </p:sp>
    </p:spTree>
    <p:extLst>
      <p:ext uri="{BB962C8B-B14F-4D97-AF65-F5344CB8AC3E}">
        <p14:creationId xmlns:p14="http://schemas.microsoft.com/office/powerpoint/2010/main" val="2978253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6.xml"/><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4.xml"/><Relationship Id="rId1" Type="http://schemas.openxmlformats.org/officeDocument/2006/relationships/tags" Target="../tags/tag15.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4.xml"/><Relationship Id="rId1" Type="http://schemas.openxmlformats.org/officeDocument/2006/relationships/tags" Target="../tags/tag16.xml"/><Relationship Id="rId4" Type="http://schemas.openxmlformats.org/officeDocument/2006/relationships/hyperlink" Target="https://groupboard2.fevtutor.com/ViewRecording/94b97cda430d4bdaaac6004ee8987487" TargetMode="Externa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6.xml"/><Relationship Id="rId1" Type="http://schemas.openxmlformats.org/officeDocument/2006/relationships/tags" Target="../tags/tag1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tags" Target="../tags/tag8.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4.xml"/><Relationship Id="rId1" Type="http://schemas.openxmlformats.org/officeDocument/2006/relationships/tags" Target="../tags/tag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4.xml"/><Relationship Id="rId1" Type="http://schemas.openxmlformats.org/officeDocument/2006/relationships/tags" Target="../tags/tag10.xml"/></Relationships>
</file>

<file path=ppt/slides/_rels/slide6.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4.xml"/><Relationship Id="rId1" Type="http://schemas.openxmlformats.org/officeDocument/2006/relationships/tags" Target="../tags/tag12.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4.xml"/><Relationship Id="rId1" Type="http://schemas.openxmlformats.org/officeDocument/2006/relationships/tags" Target="../tags/tag1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4.xml"/><Relationship Id="rId1" Type="http://schemas.openxmlformats.org/officeDocument/2006/relationships/tags" Target="../tags/tag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33" descr="A teacher showing a tablet to children&#10;&#10;Description automatically generated">
            <a:extLst>
              <a:ext uri="{FF2B5EF4-FFF2-40B4-BE49-F238E27FC236}">
                <a16:creationId xmlns:a16="http://schemas.microsoft.com/office/drawing/2014/main" id="{27CBF8C8-572F-CAAE-B07B-E3ED43280719}"/>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7813" b="7813"/>
          <a:stretch>
            <a:fillRect/>
          </a:stretch>
        </p:blipFill>
        <p:spPr/>
      </p:pic>
      <p:sp>
        <p:nvSpPr>
          <p:cNvPr id="4" name="Polygon  1"/>
          <p:cNvSpPr/>
          <p:nvPr/>
        </p:nvSpPr>
        <p:spPr>
          <a:xfrm>
            <a:off x="0" y="0"/>
            <a:ext cx="9172576" cy="6858000"/>
          </a:xfrm>
          <a:custGeom>
            <a:avLst/>
            <a:gdLst>
              <a:gd name="connsiteX0" fmla="*/ 0 w 6870357"/>
              <a:gd name="connsiteY0" fmla="*/ 0 h 6919784"/>
              <a:gd name="connsiteX1" fmla="*/ 6870357 w 6870357"/>
              <a:gd name="connsiteY1" fmla="*/ 0 h 6919784"/>
              <a:gd name="connsiteX2" fmla="*/ 6870357 w 6870357"/>
              <a:gd name="connsiteY2" fmla="*/ 6919784 h 6919784"/>
              <a:gd name="connsiteX3" fmla="*/ 0 w 6870357"/>
              <a:gd name="connsiteY3" fmla="*/ 6919784 h 6919784"/>
              <a:gd name="connsiteX4" fmla="*/ 0 w 6870357"/>
              <a:gd name="connsiteY4" fmla="*/ 0 h 6919784"/>
              <a:gd name="connsiteX0" fmla="*/ 0 w 6870357"/>
              <a:gd name="connsiteY0" fmla="*/ 0 h 6919784"/>
              <a:gd name="connsiteX1" fmla="*/ 6870357 w 6870357"/>
              <a:gd name="connsiteY1" fmla="*/ 0 h 6919784"/>
              <a:gd name="connsiteX2" fmla="*/ 5195466 w 6870357"/>
              <a:gd name="connsiteY2" fmla="*/ 6874517 h 6919784"/>
              <a:gd name="connsiteX3" fmla="*/ 0 w 6870357"/>
              <a:gd name="connsiteY3" fmla="*/ 6919784 h 6919784"/>
              <a:gd name="connsiteX4" fmla="*/ 0 w 6870357"/>
              <a:gd name="connsiteY4" fmla="*/ 0 h 6919784"/>
              <a:gd name="connsiteX0" fmla="*/ 0 w 6870357"/>
              <a:gd name="connsiteY0" fmla="*/ 0 h 6919784"/>
              <a:gd name="connsiteX1" fmla="*/ 6870357 w 6870357"/>
              <a:gd name="connsiteY1" fmla="*/ 0 h 6919784"/>
              <a:gd name="connsiteX2" fmla="*/ 4860487 w 6870357"/>
              <a:gd name="connsiteY2" fmla="*/ 6910731 h 6919784"/>
              <a:gd name="connsiteX3" fmla="*/ 0 w 6870357"/>
              <a:gd name="connsiteY3" fmla="*/ 6919784 h 6919784"/>
              <a:gd name="connsiteX4" fmla="*/ 0 w 6870357"/>
              <a:gd name="connsiteY4" fmla="*/ 0 h 6919784"/>
              <a:gd name="connsiteX0" fmla="*/ 0 w 7096693"/>
              <a:gd name="connsiteY0" fmla="*/ 0 h 6919784"/>
              <a:gd name="connsiteX1" fmla="*/ 7096693 w 7096693"/>
              <a:gd name="connsiteY1" fmla="*/ 0 h 6919784"/>
              <a:gd name="connsiteX2" fmla="*/ 4860487 w 7096693"/>
              <a:gd name="connsiteY2" fmla="*/ 6910731 h 6919784"/>
              <a:gd name="connsiteX3" fmla="*/ 0 w 7096693"/>
              <a:gd name="connsiteY3" fmla="*/ 6919784 h 6919784"/>
              <a:gd name="connsiteX4" fmla="*/ 0 w 7096693"/>
              <a:gd name="connsiteY4" fmla="*/ 0 h 6919784"/>
              <a:gd name="connsiteX0" fmla="*/ 0 w 7096693"/>
              <a:gd name="connsiteY0" fmla="*/ 0 h 6928837"/>
              <a:gd name="connsiteX1" fmla="*/ 7096693 w 7096693"/>
              <a:gd name="connsiteY1" fmla="*/ 0 h 6928837"/>
              <a:gd name="connsiteX2" fmla="*/ 5207986 w 7096693"/>
              <a:gd name="connsiteY2" fmla="*/ 6928837 h 6928837"/>
              <a:gd name="connsiteX3" fmla="*/ 0 w 7096693"/>
              <a:gd name="connsiteY3" fmla="*/ 6919784 h 6928837"/>
              <a:gd name="connsiteX4" fmla="*/ 0 w 7096693"/>
              <a:gd name="connsiteY4" fmla="*/ 0 h 6928837"/>
              <a:gd name="connsiteX0" fmla="*/ 0 w 7096693"/>
              <a:gd name="connsiteY0" fmla="*/ 0 h 6919784"/>
              <a:gd name="connsiteX1" fmla="*/ 7096693 w 7096693"/>
              <a:gd name="connsiteY1" fmla="*/ 0 h 6919784"/>
              <a:gd name="connsiteX2" fmla="*/ 4506111 w 7096693"/>
              <a:gd name="connsiteY2" fmla="*/ 6919214 h 6919784"/>
              <a:gd name="connsiteX3" fmla="*/ 0 w 7096693"/>
              <a:gd name="connsiteY3" fmla="*/ 6919784 h 6919784"/>
              <a:gd name="connsiteX4" fmla="*/ 0 w 7096693"/>
              <a:gd name="connsiteY4" fmla="*/ 0 h 6919784"/>
              <a:gd name="connsiteX0" fmla="*/ 0 w 6626766"/>
              <a:gd name="connsiteY0" fmla="*/ 0 h 6919784"/>
              <a:gd name="connsiteX1" fmla="*/ 6626766 w 6626766"/>
              <a:gd name="connsiteY1" fmla="*/ 9623 h 6919784"/>
              <a:gd name="connsiteX2" fmla="*/ 4506111 w 6626766"/>
              <a:gd name="connsiteY2" fmla="*/ 6919214 h 6919784"/>
              <a:gd name="connsiteX3" fmla="*/ 0 w 6626766"/>
              <a:gd name="connsiteY3" fmla="*/ 6919784 h 6919784"/>
              <a:gd name="connsiteX4" fmla="*/ 0 w 6626766"/>
              <a:gd name="connsiteY4" fmla="*/ 0 h 6919784"/>
              <a:gd name="connsiteX0" fmla="*/ 0 w 6305905"/>
              <a:gd name="connsiteY0" fmla="*/ 0 h 6919784"/>
              <a:gd name="connsiteX1" fmla="*/ 6305905 w 6305905"/>
              <a:gd name="connsiteY1" fmla="*/ 0 h 6919784"/>
              <a:gd name="connsiteX2" fmla="*/ 4506111 w 6305905"/>
              <a:gd name="connsiteY2" fmla="*/ 6919214 h 6919784"/>
              <a:gd name="connsiteX3" fmla="*/ 0 w 6305905"/>
              <a:gd name="connsiteY3" fmla="*/ 6919784 h 6919784"/>
              <a:gd name="connsiteX4" fmla="*/ 0 w 6305905"/>
              <a:gd name="connsiteY4" fmla="*/ 0 h 6919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05905" h="6919784">
                <a:moveTo>
                  <a:pt x="0" y="0"/>
                </a:moveTo>
                <a:lnTo>
                  <a:pt x="6305905" y="0"/>
                </a:lnTo>
                <a:lnTo>
                  <a:pt x="4506111" y="6919214"/>
                </a:lnTo>
                <a:lnTo>
                  <a:pt x="0" y="6919784"/>
                </a:lnTo>
                <a:lnTo>
                  <a:pt x="0" y="0"/>
                </a:lnTo>
                <a:close/>
              </a:path>
            </a:pathLst>
          </a:custGeom>
          <a:solidFill>
            <a:srgbClr val="000000">
              <a:alpha val="6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350"/>
          </a:p>
        </p:txBody>
      </p:sp>
      <p:sp>
        <p:nvSpPr>
          <p:cNvPr id="9" name="Rounded Rectangle  1"/>
          <p:cNvSpPr/>
          <p:nvPr/>
        </p:nvSpPr>
        <p:spPr>
          <a:xfrm>
            <a:off x="1038533" y="4679413"/>
            <a:ext cx="2051414" cy="376836"/>
          </a:xfrm>
          <a:prstGeom prst="round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sz="1050"/>
          </a:p>
        </p:txBody>
      </p:sp>
      <p:sp>
        <p:nvSpPr>
          <p:cNvPr id="6" name="Rounded Rectangle  2"/>
          <p:cNvSpPr/>
          <p:nvPr/>
        </p:nvSpPr>
        <p:spPr>
          <a:xfrm>
            <a:off x="1027700" y="4677624"/>
            <a:ext cx="2051414" cy="376836"/>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atin typeface="Roboto" panose="02000000000000000000" pitchFamily="2" charset="0"/>
                <a:ea typeface="Roboto" panose="02000000000000000000" pitchFamily="2" charset="0"/>
              </a:rPr>
              <a:t>Start Course</a:t>
            </a:r>
            <a:endParaRPr lang="ru-RU" dirty="0">
              <a:latin typeface="Roboto" panose="02000000000000000000" pitchFamily="2" charset="0"/>
              <a:ea typeface="Roboto" panose="02000000000000000000" pitchFamily="2" charset="0"/>
            </a:endParaRPr>
          </a:p>
        </p:txBody>
      </p:sp>
      <p:sp>
        <p:nvSpPr>
          <p:cNvPr id="15" name="Title"/>
          <p:cNvSpPr>
            <a:spLocks noGrp="1"/>
          </p:cNvSpPr>
          <p:nvPr>
            <p:ph type="ctrTitle"/>
          </p:nvPr>
        </p:nvSpPr>
        <p:spPr>
          <a:xfrm>
            <a:off x="950665" y="3626290"/>
            <a:ext cx="6176111" cy="802397"/>
          </a:xfrm>
        </p:spPr>
        <p:txBody>
          <a:bodyPr>
            <a:normAutofit fontScale="90000"/>
          </a:bodyPr>
          <a:lstStyle/>
          <a:p>
            <a:r>
              <a:rPr lang="en-US" dirty="0"/>
              <a:t>Small Group Tutoring (SGT) Process</a:t>
            </a:r>
            <a:endParaRPr lang="ru-RU" dirty="0"/>
          </a:p>
        </p:txBody>
      </p:sp>
      <p:sp>
        <p:nvSpPr>
          <p:cNvPr id="16" name="Subtitle  1"/>
          <p:cNvSpPr>
            <a:spLocks noGrp="1"/>
          </p:cNvSpPr>
          <p:nvPr>
            <p:ph type="subTitle" idx="1"/>
          </p:nvPr>
        </p:nvSpPr>
        <p:spPr>
          <a:xfrm>
            <a:off x="980162" y="2872151"/>
            <a:ext cx="6176111" cy="827881"/>
          </a:xfrm>
        </p:spPr>
        <p:txBody>
          <a:bodyPr/>
          <a:lstStyle/>
          <a:p>
            <a:r>
              <a:rPr lang="en-US" dirty="0"/>
              <a:t>MATH</a:t>
            </a:r>
          </a:p>
        </p:txBody>
      </p:sp>
    </p:spTree>
    <p:custDataLst>
      <p:tags r:id="rId1"/>
    </p:custDataLst>
    <p:extLst>
      <p:ext uri="{BB962C8B-B14F-4D97-AF65-F5344CB8AC3E}">
        <p14:creationId xmlns:p14="http://schemas.microsoft.com/office/powerpoint/2010/main" val="21150724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8471500"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Don’ts</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456999" y="1565122"/>
            <a:ext cx="10884511" cy="4953663"/>
          </a:xfrm>
        </p:spPr>
        <p:txBody>
          <a:bodyPr>
            <a:normAutofit/>
          </a:bodyPr>
          <a:lstStyle/>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Don’t use generic scripts to greet when there is only one student present in a GT session.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Never initiate one-way audio in group tutoring sessions even if requested by the student.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Don’t wait for all the students to join the session more than the recommended duration before beginning the lesson.</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Don’t work on the lessons requested by the students.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Don’t review any lesson even if mastery is not achieved on the previous session topic.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Don’t award participation points in the common room.</a:t>
            </a:r>
          </a:p>
          <a:p>
            <a:pPr marL="285750" indent="-285750">
              <a:spcBef>
                <a:spcPts val="600"/>
              </a:spcBef>
              <a:spcAft>
                <a:spcPts val="600"/>
              </a:spcAft>
            </a:pPr>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4141077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10093822"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Chat scripts and session recording for reference</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501244" y="1904337"/>
            <a:ext cx="9852123" cy="3698256"/>
          </a:xfrm>
        </p:spPr>
        <p:txBody>
          <a:bodyPr/>
          <a:lstStyle/>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Please click here to view the sample </a:t>
            </a:r>
            <a:r>
              <a:rPr lang="en-US" dirty="0">
                <a:solidFill>
                  <a:srgbClr val="C46260"/>
                </a:solidFill>
                <a:latin typeface="Open Sans" panose="020B0606030504020204" pitchFamily="34" charset="0"/>
                <a:ea typeface="Open Sans" panose="020B0606030504020204" pitchFamily="34" charset="0"/>
                <a:cs typeface="Open Sans" panose="020B0606030504020204" pitchFamily="34" charset="0"/>
              </a:rPr>
              <a:t>session chat script </a:t>
            </a:r>
            <a:r>
              <a:rPr lang="en-US" dirty="0">
                <a:latin typeface="Open Sans" panose="020B0606030504020204" pitchFamily="34" charset="0"/>
                <a:ea typeface="Open Sans" panose="020B0606030504020204" pitchFamily="34" charset="0"/>
                <a:cs typeface="Open Sans" panose="020B0606030504020204" pitchFamily="34" charset="0"/>
              </a:rPr>
              <a:t>for your reference.</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Please click here to view the sample </a:t>
            </a:r>
            <a:r>
              <a:rPr lang="en-US" dirty="0">
                <a:solidFill>
                  <a:srgbClr val="C46260"/>
                </a:solidFill>
                <a:latin typeface="Open Sans" panose="020B0606030504020204" pitchFamily="34" charset="0"/>
                <a:ea typeface="Open Sans" panose="020B0606030504020204" pitchFamily="34" charset="0"/>
                <a:cs typeface="Open Sans" panose="020B0606030504020204" pitchFamily="34" charset="0"/>
                <a:hlinkClick r:id="rId4"/>
              </a:rPr>
              <a:t>session recording </a:t>
            </a:r>
            <a:r>
              <a:rPr lang="en-US" dirty="0">
                <a:latin typeface="Open Sans" panose="020B0606030504020204" pitchFamily="34" charset="0"/>
                <a:ea typeface="Open Sans" panose="020B0606030504020204" pitchFamily="34" charset="0"/>
                <a:cs typeface="Open Sans" panose="020B0606030504020204" pitchFamily="34" charset="0"/>
              </a:rPr>
              <a:t>for your reference.</a:t>
            </a:r>
          </a:p>
          <a:p>
            <a:pPr>
              <a:spcBef>
                <a:spcPts val="600"/>
              </a:spcBef>
              <a:spcAft>
                <a:spcPts val="600"/>
              </a:spcAft>
            </a:pPr>
            <a:endParaRPr lang="en-US" dirty="0">
              <a:latin typeface="Open Sans" panose="020B0606030504020204" pitchFamily="34" charset="0"/>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324218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child wearing headphones and sitting at a table with a computer&#10;&#10;Description automatically generated">
            <a:extLst>
              <a:ext uri="{FF2B5EF4-FFF2-40B4-BE49-F238E27FC236}">
                <a16:creationId xmlns:a16="http://schemas.microsoft.com/office/drawing/2014/main" id="{59DAB52E-9631-32EA-EC77-248997000707}"/>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t="5072" b="5072"/>
          <a:stretch>
            <a:fillRect/>
          </a:stretch>
        </p:blipFill>
        <p:spPr/>
      </p:pic>
      <p:sp>
        <p:nvSpPr>
          <p:cNvPr id="7" name="Rounded Rectangle  1"/>
          <p:cNvSpPr/>
          <p:nvPr/>
        </p:nvSpPr>
        <p:spPr>
          <a:xfrm>
            <a:off x="1843414" y="2363901"/>
            <a:ext cx="9419573" cy="3811510"/>
          </a:xfrm>
          <a:prstGeom prst="roundRect">
            <a:avLst>
              <a:gd name="adj" fmla="val 2529"/>
            </a:avLst>
          </a:prstGeom>
          <a:solidFill>
            <a:srgbClr val="FFFFFF">
              <a:alpha val="7294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1"/>
          <p:cNvSpPr>
            <a:spLocks noGrp="1"/>
          </p:cNvSpPr>
          <p:nvPr>
            <p:ph type="body" sz="quarter" idx="28"/>
          </p:nvPr>
        </p:nvSpPr>
        <p:spPr>
          <a:xfrm>
            <a:off x="2632166" y="3272280"/>
            <a:ext cx="8207899" cy="2484203"/>
          </a:xfrm>
        </p:spPr>
        <p:txBody>
          <a:bodyPr vert="horz" lIns="91440" tIns="45720" rIns="91440" bIns="45720" rtlCol="0" anchor="t">
            <a:normAutofit/>
          </a:bodyPr>
          <a:lstStyle/>
          <a:p>
            <a:endParaRPr lang="en-US" dirty="0">
              <a:solidFill>
                <a:schemeClr val="tx1">
                  <a:lumMod val="85000"/>
                  <a:lumOff val="15000"/>
                </a:schemeClr>
              </a:solidFill>
            </a:endParaRPr>
          </a:p>
        </p:txBody>
      </p:sp>
      <p:pic>
        <p:nvPicPr>
          <p:cNvPr id="11" name="Graphic 10" descr="Closed quotation mark outline">
            <a:extLst>
              <a:ext uri="{FF2B5EF4-FFF2-40B4-BE49-F238E27FC236}">
                <a16:creationId xmlns:a16="http://schemas.microsoft.com/office/drawing/2014/main" id="{47CC68A6-B3CF-F29F-DF5E-169086BB70F8}"/>
              </a:ext>
            </a:extLst>
          </p:cNvPr>
          <p:cNvPicPr>
            <a:picLocks noGrp="1" noRot="1" noChangeAspect="1" noMove="1" noResize="1" noEditPoints="1" noAdjustHandles="1" noChangeArrowheads="1" noChangeShapeType="1" noCrop="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910178" y="2815080"/>
            <a:ext cx="914400" cy="914400"/>
          </a:xfrm>
          <a:prstGeom prst="rect">
            <a:avLst/>
          </a:prstGeom>
        </p:spPr>
      </p:pic>
    </p:spTree>
    <p:custDataLst>
      <p:tags r:id="rId1"/>
    </p:custDataLst>
    <p:extLst>
      <p:ext uri="{BB962C8B-B14F-4D97-AF65-F5344CB8AC3E}">
        <p14:creationId xmlns:p14="http://schemas.microsoft.com/office/powerpoint/2010/main" val="16390916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1"/>
          <p:cNvSpPr>
            <a:spLocks noGrp="1"/>
          </p:cNvSpPr>
          <p:nvPr>
            <p:ph type="body" sz="quarter" idx="26"/>
          </p:nvPr>
        </p:nvSpPr>
        <p:spPr/>
        <p:txBody>
          <a:bodyPr/>
          <a:lstStyle/>
          <a:p>
            <a:r>
              <a:rPr lang="ru-RU" dirty="0"/>
              <a:t>01</a:t>
            </a:r>
          </a:p>
        </p:txBody>
      </p:sp>
      <p:sp>
        <p:nvSpPr>
          <p:cNvPr id="5" name="Text  2"/>
          <p:cNvSpPr>
            <a:spLocks noGrp="1"/>
          </p:cNvSpPr>
          <p:nvPr>
            <p:ph type="body" sz="quarter" idx="28"/>
          </p:nvPr>
        </p:nvSpPr>
        <p:spPr>
          <a:xfrm>
            <a:off x="1092563" y="3604520"/>
            <a:ext cx="8425762" cy="2147973"/>
          </a:xfrm>
        </p:spPr>
        <p:txBody>
          <a:bodyPr vert="horz" lIns="91440" tIns="45720" rIns="91440" bIns="45720" rtlCol="0" anchor="t">
            <a:normAutofit/>
          </a:bodyPr>
          <a:lstStyle/>
          <a:p>
            <a:pPr marL="285750" indent="-285750">
              <a:buFont typeface="Wingdings" panose="05000000000000000000" pitchFamily="2" charset="2"/>
              <a:buChar char="Ø"/>
            </a:pPr>
            <a:r>
              <a:rPr lang="en-US" dirty="0">
                <a:latin typeface="Open Sans"/>
                <a:ea typeface="Open Sans"/>
                <a:cs typeface="Open Sans"/>
              </a:rPr>
              <a:t>Explore the essential principles and benefits of small group tutoring sessions.</a:t>
            </a:r>
          </a:p>
          <a:p>
            <a:pPr marL="285750" indent="-285750">
              <a:buFont typeface="Wingdings" panose="05000000000000000000" pitchFamily="2" charset="2"/>
              <a:buChar char="Ø"/>
            </a:pPr>
            <a:r>
              <a:rPr lang="en-US" dirty="0">
                <a:latin typeface="Open Sans"/>
                <a:ea typeface="Open Sans"/>
                <a:cs typeface="Open Sans"/>
              </a:rPr>
              <a:t>Gain insights into the dynamics of effective small group learning environments.</a:t>
            </a:r>
          </a:p>
          <a:p>
            <a:pPr marL="285750" indent="-285750">
              <a:buFont typeface="Wingdings" panose="05000000000000000000" pitchFamily="2" charset="2"/>
              <a:buChar char="Ø"/>
            </a:pPr>
            <a:r>
              <a:rPr lang="en-US" dirty="0">
                <a:latin typeface="Open Sans"/>
                <a:ea typeface="Open Sans"/>
                <a:cs typeface="Open Sans"/>
              </a:rPr>
              <a:t>Recognize the unique advantages and challenges associated with tutoring in a small group setting.</a:t>
            </a:r>
          </a:p>
        </p:txBody>
      </p:sp>
      <p:sp>
        <p:nvSpPr>
          <p:cNvPr id="3" name="Title"/>
          <p:cNvSpPr>
            <a:spLocks noGrp="1"/>
          </p:cNvSpPr>
          <p:nvPr>
            <p:ph type="title"/>
          </p:nvPr>
        </p:nvSpPr>
        <p:spPr>
          <a:xfrm>
            <a:off x="987911" y="2968667"/>
            <a:ext cx="8425762" cy="535531"/>
          </a:xfrm>
        </p:spPr>
        <p:txBody>
          <a:bodyPr/>
          <a:lstStyle/>
          <a:p>
            <a:r>
              <a:rPr lang="en-US" sz="3200" dirty="0">
                <a:latin typeface="Open Sans Semibold" panose="020B0706030804020204" pitchFamily="34" charset="0"/>
                <a:ea typeface="Open Sans Semibold" panose="020B0706030804020204" pitchFamily="34" charset="0"/>
                <a:cs typeface="Open Sans Semibold" panose="020B0706030804020204" pitchFamily="34" charset="0"/>
              </a:rPr>
              <a:t>Objectives</a:t>
            </a:r>
          </a:p>
        </p:txBody>
      </p:sp>
    </p:spTree>
    <p:custDataLst>
      <p:tags r:id="rId1"/>
    </p:custDataLst>
    <p:extLst>
      <p:ext uri="{BB962C8B-B14F-4D97-AF65-F5344CB8AC3E}">
        <p14:creationId xmlns:p14="http://schemas.microsoft.com/office/powerpoint/2010/main" val="27250430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6453866" y="1430594"/>
            <a:ext cx="4739169" cy="1079763"/>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Small Group Tutoring (SGT) </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6503837" y="2550051"/>
            <a:ext cx="4739169" cy="3698256"/>
          </a:xfrm>
        </p:spPr>
        <p:txBody>
          <a:bodyPr/>
          <a:lstStyle/>
          <a:p>
            <a:pPr>
              <a:spcBef>
                <a:spcPts val="600"/>
              </a:spcBef>
              <a:spcAft>
                <a:spcPts val="600"/>
              </a:spcAft>
            </a:pPr>
            <a:r>
              <a:rPr lang="en-US" dirty="0">
                <a:latin typeface="Open Sans" panose="020B0606030504020204" pitchFamily="34" charset="0"/>
                <a:ea typeface="Open Sans" panose="020B0606030504020204" pitchFamily="34" charset="0"/>
                <a:cs typeface="Open Sans" panose="020B0606030504020204" pitchFamily="34" charset="0"/>
              </a:rPr>
              <a:t>SGT is when a tutor works with up to 3 students in a single session (3:1) 3 students per 1 tutor. </a:t>
            </a:r>
          </a:p>
        </p:txBody>
      </p:sp>
      <p:pic>
        <p:nvPicPr>
          <p:cNvPr id="15" name="Picture Placeholder 14" descr="A person sitting at a desk looking at a computer screen&#10;&#10;Description automatically generated">
            <a:extLst>
              <a:ext uri="{FF2B5EF4-FFF2-40B4-BE49-F238E27FC236}">
                <a16:creationId xmlns:a16="http://schemas.microsoft.com/office/drawing/2014/main" id="{CEB88587-DBC6-5E52-FF8F-260555BF5EBB}"/>
              </a:ext>
            </a:extLst>
          </p:cNvPr>
          <p:cNvPicPr>
            <a:picLocks noGrp="1" noChangeAspect="1"/>
          </p:cNvPicPr>
          <p:nvPr>
            <p:ph type="pic" idx="1"/>
          </p:nvPr>
        </p:nvPicPr>
        <p:blipFill>
          <a:blip r:embed="rId4">
            <a:extLst>
              <a:ext uri="{28A0092B-C50C-407E-A947-70E740481C1C}">
                <a14:useLocalDpi xmlns:a14="http://schemas.microsoft.com/office/drawing/2010/main" val="0"/>
              </a:ext>
            </a:extLst>
          </a:blip>
          <a:srcRect l="12426" r="12426"/>
          <a:stretch>
            <a:fillRect/>
          </a:stretch>
        </p:blipFill>
        <p:spPr/>
      </p:pic>
    </p:spTree>
    <p:custDataLst>
      <p:tags r:id="rId1"/>
    </p:custDataLst>
    <p:extLst>
      <p:ext uri="{BB962C8B-B14F-4D97-AF65-F5344CB8AC3E}">
        <p14:creationId xmlns:p14="http://schemas.microsoft.com/office/powerpoint/2010/main" val="3193167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7197414"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Features of SGT</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353761" y="1535628"/>
            <a:ext cx="11120484" cy="4791430"/>
          </a:xfrm>
        </p:spPr>
        <p:txBody>
          <a:bodyPr>
            <a:normAutofit/>
          </a:bodyPr>
          <a:lstStyle/>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The common room is accessible to all the students in the session whereas the breakout rooms are accessible specific to each student.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Tutors can see where each student is and move students in between common and breakout rooms.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A default color scheme is assigned for each student, and it can be used to differentiate the students’ work from one another on the common room. </a:t>
            </a:r>
          </a:p>
          <a:p>
            <a:pPr marL="285750" indent="-285750">
              <a:spcBef>
                <a:spcPts val="600"/>
              </a:spcBef>
              <a:spcAft>
                <a:spcPts val="600"/>
              </a:spcAft>
              <a:buFont typeface="Wingdings" panose="05000000000000000000" pitchFamily="2" charset="2"/>
              <a:buChar char="Ø"/>
            </a:pPr>
            <a:r>
              <a:rPr lang="en-US" b="1" dirty="0">
                <a:latin typeface="Open Sans" panose="020B0606030504020204" pitchFamily="34" charset="0"/>
                <a:ea typeface="Open Sans" panose="020B0606030504020204" pitchFamily="34" charset="0"/>
                <a:cs typeface="Open Sans" panose="020B0606030504020204" pitchFamily="34" charset="0"/>
              </a:rPr>
              <a:t>Dual Chat Mode</a:t>
            </a:r>
            <a:r>
              <a:rPr lang="en-US" dirty="0">
                <a:latin typeface="Open Sans" panose="020B0606030504020204" pitchFamily="34" charset="0"/>
                <a:ea typeface="Open Sans" panose="020B0606030504020204" pitchFamily="34" charset="0"/>
                <a:cs typeface="Open Sans" panose="020B0606030504020204" pitchFamily="34" charset="0"/>
              </a:rPr>
              <a:t>: In the common room the students can chat with the tutor as well as among them. In the breakout rooms the student can only chat with the Tutor. </a:t>
            </a:r>
          </a:p>
          <a:p>
            <a:pPr marL="285750" indent="-285750">
              <a:spcBef>
                <a:spcPts val="600"/>
              </a:spcBef>
              <a:spcAft>
                <a:spcPts val="600"/>
              </a:spcAft>
              <a:buFont typeface="Wingdings" panose="05000000000000000000" pitchFamily="2" charset="2"/>
              <a:buChar char="Ø"/>
            </a:pPr>
            <a:r>
              <a:rPr lang="en-US" b="1" dirty="0">
                <a:latin typeface="Open Sans" panose="020B0606030504020204" pitchFamily="34" charset="0"/>
                <a:ea typeface="Open Sans" panose="020B0606030504020204" pitchFamily="34" charset="0"/>
                <a:cs typeface="Open Sans" panose="020B0606030504020204" pitchFamily="34" charset="0"/>
              </a:rPr>
              <a:t>Notifications: </a:t>
            </a:r>
            <a:r>
              <a:rPr lang="en-US" dirty="0">
                <a:latin typeface="Open Sans" panose="020B0606030504020204" pitchFamily="34" charset="0"/>
                <a:ea typeface="Open Sans" panose="020B0606030504020204" pitchFamily="34" charset="0"/>
                <a:cs typeface="Open Sans" panose="020B0606030504020204" pitchFamily="34" charset="0"/>
              </a:rPr>
              <a:t>Tutors will get a notification on the specific breakout room tab for all the student’s activity. </a:t>
            </a:r>
          </a:p>
          <a:p>
            <a:pPr marL="285750" indent="-285750">
              <a:spcBef>
                <a:spcPts val="600"/>
              </a:spcBef>
              <a:spcAft>
                <a:spcPts val="600"/>
              </a:spcAft>
              <a:buFont typeface="Wingdings" panose="05000000000000000000" pitchFamily="2" charset="2"/>
              <a:buChar char="Ø"/>
            </a:pPr>
            <a:r>
              <a:rPr lang="en-US" b="1" dirty="0">
                <a:latin typeface="Open Sans" panose="020B0606030504020204" pitchFamily="34" charset="0"/>
                <a:ea typeface="Open Sans" panose="020B0606030504020204" pitchFamily="34" charset="0"/>
                <a:cs typeface="Open Sans" panose="020B0606030504020204" pitchFamily="34" charset="0"/>
              </a:rPr>
              <a:t>Individual Feedback Form: </a:t>
            </a:r>
            <a:r>
              <a:rPr lang="en-US" dirty="0">
                <a:latin typeface="Open Sans" panose="020B0606030504020204" pitchFamily="34" charset="0"/>
                <a:ea typeface="Open Sans" panose="020B0606030504020204" pitchFamily="34" charset="0"/>
                <a:cs typeface="Open Sans" panose="020B0606030504020204" pitchFamily="34" charset="0"/>
              </a:rPr>
              <a:t>After the session, tutors will be given individual tabs on the feedback form for each student, which they may use to fill out the feedback for each student. </a:t>
            </a:r>
          </a:p>
        </p:txBody>
      </p:sp>
    </p:spTree>
    <p:custDataLst>
      <p:tags r:id="rId1"/>
    </p:custDataLst>
    <p:extLst>
      <p:ext uri="{BB962C8B-B14F-4D97-AF65-F5344CB8AC3E}">
        <p14:creationId xmlns:p14="http://schemas.microsoft.com/office/powerpoint/2010/main" val="23966279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7197414"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Poll</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353761" y="1535628"/>
            <a:ext cx="11369666" cy="4791430"/>
          </a:xfrm>
        </p:spPr>
        <p:txBody>
          <a:bodyPr>
            <a:normAutofit/>
          </a:bodyPr>
          <a:lstStyle/>
          <a:p>
            <a:pPr marL="285750" indent="-285750">
              <a:spcBef>
                <a:spcPts val="600"/>
              </a:spcBef>
              <a:spcAft>
                <a:spcPts val="600"/>
              </a:spcAft>
              <a:buFont typeface="Wingdings"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This tool enables the tutor to initiate ﻿poll with multiple questions and can also save and use the poll later in the session.</a:t>
            </a:r>
          </a:p>
          <a:p>
            <a:pPr marL="285750" indent="-285750">
              <a:spcBef>
                <a:spcPts val="600"/>
              </a:spcBef>
              <a:spcAft>
                <a:spcPts val="600"/>
              </a:spcAft>
              <a:buFont typeface="Wingdings"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A new option as well as a new question can be added.</a:t>
            </a:r>
          </a:p>
          <a:p>
            <a:pPr marL="285750" indent="-285750">
              <a:spcBef>
                <a:spcPts val="600"/>
              </a:spcBef>
              <a:spcAft>
                <a:spcPts val="600"/>
              </a:spcAft>
              <a:buFont typeface="Wingdings"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Tutors as well as students can also minimize the poll.</a:t>
            </a:r>
          </a:p>
          <a:p>
            <a:pPr marL="285750" indent="-285750">
              <a:spcBef>
                <a:spcPts val="600"/>
              </a:spcBef>
              <a:spcAft>
                <a:spcPts val="600"/>
              </a:spcAft>
              <a:buFont typeface="Wingdings"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An interesting feature of this poll is that it works irrespective of which whiteboard the students are placed on. If they are moved into the respective rooms the poll is visible to students even in the Breakout rooms. </a:t>
            </a:r>
          </a:p>
          <a:p>
            <a:pPr marL="285750" indent="-285750">
              <a:spcBef>
                <a:spcPts val="600"/>
              </a:spcBef>
              <a:spcAft>
                <a:spcPts val="600"/>
              </a:spcAft>
              <a:buFont typeface="Wingdings"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The tutors can also see and use the whiteboard even when they are creating a poll.</a:t>
            </a:r>
          </a:p>
        </p:txBody>
      </p:sp>
    </p:spTree>
    <p:custDataLst>
      <p:tags r:id="rId1"/>
    </p:custDataLst>
    <p:extLst>
      <p:ext uri="{BB962C8B-B14F-4D97-AF65-F5344CB8AC3E}">
        <p14:creationId xmlns:p14="http://schemas.microsoft.com/office/powerpoint/2010/main" val="17150100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ext  1">
            <a:extLst>
              <a:ext uri="{FF2B5EF4-FFF2-40B4-BE49-F238E27FC236}">
                <a16:creationId xmlns:a16="http://schemas.microsoft.com/office/drawing/2014/main" id="{D9D3ED28-9678-1344-AEFD-0BB560567675}"/>
              </a:ext>
            </a:extLst>
          </p:cNvPr>
          <p:cNvSpPr txBox="1">
            <a:spLocks/>
          </p:cNvSpPr>
          <p:nvPr/>
        </p:nvSpPr>
        <p:spPr>
          <a:xfrm>
            <a:off x="272445" y="1577381"/>
            <a:ext cx="3252420" cy="3923768"/>
          </a:xfrm>
          <a:prstGeom prst="rect">
            <a:avLst/>
          </a:prstGeom>
        </p:spPr>
        <p:txBody>
          <a:bodyPr/>
          <a:lstStyle>
            <a:lvl1pPr marL="0" indent="0" algn="l" defTabSz="914400" rtl="0" eaLnBrk="1" latinLnBrk="0" hangingPunct="1">
              <a:lnSpc>
                <a:spcPct val="130000"/>
              </a:lnSpc>
              <a:spcBef>
                <a:spcPts val="1000"/>
              </a:spcBef>
              <a:buFont typeface="Arial" panose="020B0604020202020204" pitchFamily="34" charset="0"/>
              <a:buNone/>
              <a:defRPr sz="1600" kern="1200">
                <a:solidFill>
                  <a:schemeClr val="tx1">
                    <a:lumMod val="75000"/>
                    <a:lumOff val="25000"/>
                  </a:schemeClr>
                </a:solidFill>
                <a:latin typeface="+mn-lt"/>
                <a:ea typeface="+mn-ea"/>
                <a:cs typeface="+mn-cs"/>
              </a:defRPr>
            </a:lvl1pPr>
            <a:lvl2pPr marL="457200" indent="0" algn="l" defTabSz="914400" rtl="0" eaLnBrk="1" latinLnBrk="0" hangingPunct="1">
              <a:lnSpc>
                <a:spcPct val="13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2pPr>
            <a:lvl3pPr marL="914400" indent="0" algn="l" defTabSz="914400" rtl="0" eaLnBrk="1" latinLnBrk="0" hangingPunct="1">
              <a:lnSpc>
                <a:spcPct val="13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3pPr>
            <a:lvl4pPr marL="1371600" indent="0" algn="l" defTabSz="914400" rtl="0" eaLnBrk="1" latinLnBrk="0" hangingPunct="1">
              <a:lnSpc>
                <a:spcPct val="13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4pPr>
            <a:lvl5pPr marL="1828800" indent="0" algn="l" defTabSz="914400" rtl="0" eaLnBrk="1" latinLnBrk="0" hangingPunct="1">
              <a:lnSpc>
                <a:spcPct val="130000"/>
              </a:lnSpc>
              <a:spcBef>
                <a:spcPts val="500"/>
              </a:spcBef>
              <a:buFont typeface="Arial" panose="020B0604020202020204" pitchFamily="34" charset="0"/>
              <a:buNone/>
              <a:defRPr sz="16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SGT Control Panel enables tutors to effectively manage 3:1 small group tutoring sessions and toggle efficiently between the main room and breakout rooms. </a:t>
            </a:r>
          </a:p>
          <a:p>
            <a:pPr marL="285750" indent="-285750">
              <a:spcBef>
                <a:spcPts val="600"/>
              </a:spcBef>
              <a:spcAft>
                <a:spcPts val="600"/>
              </a:spcAft>
              <a:buFont typeface="Wingdings" panose="05000000000000000000" pitchFamily="2" charset="2"/>
              <a:buChar char="Ø"/>
            </a:pPr>
            <a:r>
              <a:rPr lang="en-US" dirty="0">
                <a:latin typeface="Open Sans" panose="020B0606030504020204" pitchFamily="34" charset="0"/>
                <a:ea typeface="Open Sans" panose="020B0606030504020204" pitchFamily="34" charset="0"/>
                <a:cs typeface="Open Sans" panose="020B0606030504020204" pitchFamily="34" charset="0"/>
              </a:rPr>
              <a:t>Have a look at this 2 min short video to check how it works. </a:t>
            </a:r>
          </a:p>
        </p:txBody>
      </p:sp>
      <p:sp>
        <p:nvSpPr>
          <p:cNvPr id="4" name="Title">
            <a:extLst>
              <a:ext uri="{FF2B5EF4-FFF2-40B4-BE49-F238E27FC236}">
                <a16:creationId xmlns:a16="http://schemas.microsoft.com/office/drawing/2014/main" id="{0AADBC63-0A9E-1DC5-9501-CEF56C609FB4}"/>
              </a:ext>
            </a:extLst>
          </p:cNvPr>
          <p:cNvSpPr>
            <a:spLocks noGrp="1"/>
          </p:cNvSpPr>
          <p:nvPr>
            <p:ph type="title"/>
          </p:nvPr>
        </p:nvSpPr>
        <p:spPr>
          <a:xfrm>
            <a:off x="259545" y="825907"/>
            <a:ext cx="7197414"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Control Panel</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5" name="SGT Control Panel">
            <a:hlinkClick r:id="" action="ppaction://media"/>
            <a:extLst>
              <a:ext uri="{FF2B5EF4-FFF2-40B4-BE49-F238E27FC236}">
                <a16:creationId xmlns:a16="http://schemas.microsoft.com/office/drawing/2014/main" id="{44E781F7-6CC9-B245-6DC8-1AC405763F30}"/>
              </a:ext>
            </a:extLst>
          </p:cNvPr>
          <p:cNvPicPr>
            <a:picLocks noChangeAspect="1"/>
          </p:cNvPicPr>
          <p:nvPr>
            <a:videoFile r:link="rId3"/>
            <p:extLst>
              <p:ext uri="{DAA4B4D4-6D71-4841-9C94-3DE7FCFB9230}">
                <p14:media xmlns:p14="http://schemas.microsoft.com/office/powerpoint/2010/main" r:embed="rId2"/>
              </p:ext>
            </p:extLst>
          </p:nvPr>
        </p:nvPicPr>
        <p:blipFill>
          <a:blip r:embed="rId6"/>
          <a:stretch>
            <a:fillRect/>
          </a:stretch>
        </p:blipFill>
        <p:spPr>
          <a:xfrm>
            <a:off x="3731341" y="1343025"/>
            <a:ext cx="8283677" cy="4659568"/>
          </a:xfrm>
          <a:prstGeom prst="rect">
            <a:avLst/>
          </a:prstGeom>
        </p:spPr>
      </p:pic>
    </p:spTree>
    <p:custDataLst>
      <p:tags r:id="rId1"/>
    </p:custDataLst>
    <p:extLst>
      <p:ext uri="{BB962C8B-B14F-4D97-AF65-F5344CB8AC3E}">
        <p14:creationId xmlns:p14="http://schemas.microsoft.com/office/powerpoint/2010/main" val="333719876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339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7197414"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Control Panel</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4" name="TextBox 3"/>
          <p:cNvSpPr txBox="1"/>
          <p:nvPr/>
        </p:nvSpPr>
        <p:spPr>
          <a:xfrm>
            <a:off x="259545" y="1274665"/>
            <a:ext cx="11518711" cy="5439118"/>
          </a:xfrm>
          <a:prstGeom prst="rect">
            <a:avLst/>
          </a:prstGeom>
          <a:noFill/>
        </p:spPr>
        <p:txBody>
          <a:bodyPr wrap="square" rtlCol="0">
            <a:spAutoFit/>
          </a:bodyPr>
          <a:lstStyle/>
          <a:p>
            <a:pPr>
              <a:lnSpc>
                <a:spcPct val="200000"/>
              </a:lnSpc>
              <a:buFont typeface="Wingdings" pitchFamily="2" charset="2"/>
              <a:buChar char="Ø"/>
            </a:pPr>
            <a:r>
              <a:rPr lang="en-US" sz="1600" dirty="0">
                <a:latin typeface="Open Sans"/>
              </a:rPr>
              <a:t> When number of attendees are more than 1 and less then and equal to 3, the control panel is visible in the toolbox which enables small group tutoring for that session.</a:t>
            </a:r>
          </a:p>
          <a:p>
            <a:pPr>
              <a:lnSpc>
                <a:spcPct val="200000"/>
              </a:lnSpc>
              <a:buFont typeface="Wingdings" pitchFamily="2" charset="2"/>
              <a:buChar char="Ø"/>
            </a:pPr>
            <a:r>
              <a:rPr lang="en-US" sz="1600" dirty="0">
                <a:latin typeface="Open Sans"/>
              </a:rPr>
              <a:t> The tutor will be able to view all student WBs simultaneously, move between them efficiently and post individual student poll questions. This will limit student idle time, keep them engaged, and maximize learning and academic growth.</a:t>
            </a:r>
          </a:p>
          <a:p>
            <a:pPr>
              <a:lnSpc>
                <a:spcPct val="200000"/>
              </a:lnSpc>
              <a:buFont typeface="Wingdings" pitchFamily="2" charset="2"/>
              <a:buChar char="Ø"/>
            </a:pPr>
            <a:r>
              <a:rPr lang="en-US" sz="1600" dirty="0">
                <a:latin typeface="Open Sans"/>
              </a:rPr>
              <a:t> Tutors can toggle between the control panel view and the maximized student WB view immediately without delay.</a:t>
            </a:r>
          </a:p>
          <a:p>
            <a:pPr>
              <a:lnSpc>
                <a:spcPct val="200000"/>
              </a:lnSpc>
              <a:buFont typeface="Wingdings" pitchFamily="2" charset="2"/>
              <a:buChar char="Ø"/>
            </a:pPr>
            <a:r>
              <a:rPr lang="en-US" sz="1600" dirty="0">
                <a:latin typeface="Open Sans"/>
              </a:rPr>
              <a:t> Tutors can initiate ﻿polls for any single user. Individual students can close the poll window or close it automatically once submitted, instead of waiting for the tutor to end the poll for all. This allows students to go back to the whiteboard. </a:t>
            </a:r>
          </a:p>
          <a:p>
            <a:pPr>
              <a:lnSpc>
                <a:spcPct val="200000"/>
              </a:lnSpc>
              <a:buFont typeface="Wingdings" pitchFamily="2" charset="2"/>
              <a:buChar char="Ø"/>
            </a:pPr>
            <a:r>
              <a:rPr lang="en-US" sz="1600" dirty="0">
                <a:latin typeface="Open Sans"/>
              </a:rPr>
              <a:t> Control Panel View shows only active WB for each student</a:t>
            </a:r>
          </a:p>
          <a:p>
            <a:pPr>
              <a:lnSpc>
                <a:spcPct val="200000"/>
              </a:lnSpc>
              <a:buFont typeface="Wingdings" pitchFamily="2" charset="2"/>
              <a:buChar char="Ø"/>
            </a:pPr>
            <a:r>
              <a:rPr lang="en-US" sz="1600" dirty="0">
                <a:latin typeface="Open Sans"/>
              </a:rPr>
              <a:t> Tutors can chat with individual students from the Control Panel view.</a:t>
            </a:r>
          </a:p>
        </p:txBody>
      </p:sp>
    </p:spTree>
    <p:custDataLst>
      <p:tags r:id="rId1"/>
    </p:custDataLst>
    <p:extLst>
      <p:ext uri="{BB962C8B-B14F-4D97-AF65-F5344CB8AC3E}">
        <p14:creationId xmlns:p14="http://schemas.microsoft.com/office/powerpoint/2010/main" val="13215909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7197414" cy="578319"/>
          </a:xfrm>
        </p:spPr>
        <p:txBody>
          <a:bodyPr>
            <a:normAutofit/>
          </a:bodyPr>
          <a:lstStyle/>
          <a:p>
            <a:r>
              <a:rPr lang="en-US" dirty="0">
                <a:latin typeface="Open Sans Semibold" panose="020B0706030804020204" pitchFamily="34" charset="0"/>
                <a:ea typeface="Open Sans Semibold" panose="020B0706030804020204" pitchFamily="34" charset="0"/>
                <a:cs typeface="Open Sans Semibold" panose="020B0706030804020204" pitchFamily="34" charset="0"/>
              </a:rPr>
              <a:t>Control Panel</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4" name="TextBox 3"/>
          <p:cNvSpPr txBox="1"/>
          <p:nvPr/>
        </p:nvSpPr>
        <p:spPr>
          <a:xfrm>
            <a:off x="300251" y="1565610"/>
            <a:ext cx="11518711" cy="3600986"/>
          </a:xfrm>
          <a:prstGeom prst="rect">
            <a:avLst/>
          </a:prstGeom>
          <a:noFill/>
        </p:spPr>
        <p:txBody>
          <a:bodyPr wrap="square" rtlCol="0">
            <a:spAutoFit/>
          </a:bodyPr>
          <a:lstStyle/>
          <a:p>
            <a:pPr>
              <a:lnSpc>
                <a:spcPct val="200000"/>
              </a:lnSpc>
            </a:pPr>
            <a:r>
              <a:rPr lang="en-US" b="1" dirty="0">
                <a:latin typeface="Open Sans"/>
              </a:rPr>
              <a:t>How to use: </a:t>
            </a:r>
          </a:p>
          <a:p>
            <a:pPr>
              <a:lnSpc>
                <a:spcPct val="200000"/>
              </a:lnSpc>
              <a:buFont typeface="Wingdings" pitchFamily="2" charset="2"/>
              <a:buChar char="Ø"/>
            </a:pPr>
            <a:r>
              <a:rPr lang="en-US" sz="1600" dirty="0">
                <a:latin typeface="Open Sans"/>
              </a:rPr>
              <a:t> Click on ‘Control Panel’ icon in the toolbox on left side, to select the tool. </a:t>
            </a:r>
          </a:p>
          <a:p>
            <a:pPr>
              <a:lnSpc>
                <a:spcPct val="200000"/>
              </a:lnSpc>
              <a:buFont typeface="Wingdings" pitchFamily="2" charset="2"/>
              <a:buChar char="Ø"/>
            </a:pPr>
            <a:r>
              <a:rPr lang="en-US" sz="1600" dirty="0">
                <a:latin typeface="Open Sans"/>
              </a:rPr>
              <a:t> The control panel will open as shown below and this enable tutor to look at all students’ WB activities. </a:t>
            </a:r>
          </a:p>
          <a:p>
            <a:pPr>
              <a:lnSpc>
                <a:spcPct val="200000"/>
              </a:lnSpc>
              <a:buFont typeface="Wingdings" pitchFamily="2" charset="2"/>
              <a:buChar char="Ø"/>
            </a:pPr>
            <a:r>
              <a:rPr lang="en-US" sz="1600" dirty="0">
                <a:latin typeface="Open Sans"/>
              </a:rPr>
              <a:t> The tutor can also type chat text in common room for all students as well as in the breakout rooms for all 3 students.</a:t>
            </a:r>
          </a:p>
          <a:p>
            <a:pPr>
              <a:lnSpc>
                <a:spcPct val="200000"/>
              </a:lnSpc>
              <a:buFont typeface="Wingdings" pitchFamily="2" charset="2"/>
              <a:buChar char="Ø"/>
            </a:pPr>
            <a:r>
              <a:rPr lang="en-US" sz="1600" dirty="0">
                <a:latin typeface="Open Sans"/>
              </a:rPr>
              <a:t> Using chat and expand icons given at top right of each room in the control panel, the tutor can expand the respective WB view and can send chat to that attendee’s breakout room.</a:t>
            </a:r>
          </a:p>
          <a:p>
            <a:pPr>
              <a:lnSpc>
                <a:spcPct val="200000"/>
              </a:lnSpc>
              <a:buFont typeface="Wingdings" pitchFamily="2" charset="2"/>
              <a:buChar char="Ø"/>
            </a:pPr>
            <a:r>
              <a:rPr lang="en-US" sz="1600" dirty="0">
                <a:latin typeface="Open Sans"/>
              </a:rPr>
              <a:t> Using ‘Move’ button, tutors can also move a student to common room or breakout room.</a:t>
            </a:r>
          </a:p>
        </p:txBody>
      </p:sp>
    </p:spTree>
    <p:custDataLst>
      <p:tags r:id="rId1"/>
    </p:custDataLst>
    <p:extLst>
      <p:ext uri="{BB962C8B-B14F-4D97-AF65-F5344CB8AC3E}">
        <p14:creationId xmlns:p14="http://schemas.microsoft.com/office/powerpoint/2010/main" val="7291314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p:cNvSpPr>
            <a:spLocks noGrp="1"/>
          </p:cNvSpPr>
          <p:nvPr>
            <p:ph type="title"/>
          </p:nvPr>
        </p:nvSpPr>
        <p:spPr>
          <a:xfrm>
            <a:off x="259545" y="825907"/>
            <a:ext cx="8471500" cy="578319"/>
          </a:xfrm>
        </p:spPr>
        <p:txBody>
          <a:bodyPr>
            <a:normAutofit/>
          </a:bodyPr>
          <a:lstStyle/>
          <a:p>
            <a:r>
              <a:rPr lang="en" dirty="0">
                <a:latin typeface="Open Sans Semibold" panose="020B0706030804020204" pitchFamily="34" charset="0"/>
                <a:ea typeface="Open Sans Semibold" panose="020B0706030804020204" pitchFamily="34" charset="0"/>
                <a:cs typeface="Open Sans Semibold" panose="020B0706030804020204" pitchFamily="34" charset="0"/>
              </a:rPr>
              <a:t>Do’s</a:t>
            </a:r>
            <a:r>
              <a:rPr lang="en" dirty="0"/>
              <a:t> </a:t>
            </a:r>
            <a:endParaRPr lang="ru-RU" dirty="0">
              <a:latin typeface="Open Sans Semibold" panose="020B0706030804020204" pitchFamily="34" charset="0"/>
              <a:ea typeface="Open Sans Semibold" panose="020B0706030804020204" pitchFamily="34" charset="0"/>
              <a:cs typeface="Open Sans Semibold" panose="020B0706030804020204" pitchFamily="34" charset="0"/>
            </a:endParaRPr>
          </a:p>
        </p:txBody>
      </p:sp>
      <p:sp>
        <p:nvSpPr>
          <p:cNvPr id="2" name="Text  1"/>
          <p:cNvSpPr>
            <a:spLocks noGrp="1"/>
          </p:cNvSpPr>
          <p:nvPr>
            <p:ph type="body" sz="quarter" idx="28"/>
          </p:nvPr>
        </p:nvSpPr>
        <p:spPr>
          <a:xfrm>
            <a:off x="339012" y="1476631"/>
            <a:ext cx="10884511" cy="4953663"/>
          </a:xfrm>
        </p:spPr>
        <p:txBody>
          <a:bodyPr>
            <a:normAutofit/>
          </a:bodyPr>
          <a:lstStyle/>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While greeting the students use generic scripts like “Hi, everyone”, “Welcome everyone”, “Hello and Welcome Everyone”, when all students are present in the session. </a:t>
            </a: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The Tutor should wait for a minute before beginning the class when all the assigned students fail to join the session on time. </a:t>
            </a: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 </a:t>
            </a:r>
            <a:r>
              <a:rPr lang="en-US" dirty="0">
                <a:latin typeface="Open Sans"/>
              </a:rPr>
              <a:t>The tutor will allow all the students to work in the common room for I Do and We Do sections. While posting the You Do and Exit Ticket questions, all the students will be moved to different breakout rooms.</a:t>
            </a:r>
            <a:endParaRPr lang="en-US" dirty="0">
              <a:latin typeface="Open Sans"/>
              <a:ea typeface="Open Sans" panose="020B0606030504020204" pitchFamily="34" charset="0"/>
              <a:cs typeface="Open Sans" panose="020B0606030504020204" pitchFamily="34" charset="0"/>
            </a:endParaRP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Use the breakout rooms for specific instructions like CFU &amp; practice questions and use common room for generic instructions like instructing to read the passage/poem, highlighting key terms, explaining tools. </a:t>
            </a: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Always work on the assigned topic/the ILP topic. </a:t>
            </a: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If any student goes offline or leaves the session after informing, post the appropriate acknowledgement script in the respective breakout room. </a:t>
            </a:r>
          </a:p>
          <a:p>
            <a:pPr marL="285750" indent="-285750">
              <a:spcBef>
                <a:spcPts val="600"/>
              </a:spcBef>
              <a:spcAft>
                <a:spcPts val="600"/>
              </a:spcAft>
              <a:buFont typeface="Wingdings" panose="05000000000000000000" pitchFamily="2" charset="2"/>
              <a:buChar char="Ø"/>
            </a:pPr>
            <a:r>
              <a:rPr lang="en-US" dirty="0">
                <a:latin typeface="Open Sans"/>
                <a:ea typeface="Open Sans" panose="020B0606030504020204" pitchFamily="34" charset="0"/>
                <a:cs typeface="Open Sans" panose="020B0606030504020204" pitchFamily="34" charset="0"/>
              </a:rPr>
              <a:t>Tutor should wait till end of the session even if all the joined students goes offline. </a:t>
            </a:r>
          </a:p>
          <a:p>
            <a:pPr marL="285750" indent="-285750">
              <a:spcBef>
                <a:spcPts val="600"/>
              </a:spcBef>
              <a:spcAft>
                <a:spcPts val="600"/>
              </a:spcAft>
              <a:buFont typeface="Wingdings" panose="05000000000000000000" pitchFamily="2" charset="2"/>
              <a:buChar char="Ø"/>
            </a:pPr>
            <a:endParaRPr lang="en-US" dirty="0">
              <a:latin typeface="Open Sans"/>
              <a:ea typeface="Open Sans" panose="020B0606030504020204" pitchFamily="34" charset="0"/>
              <a:cs typeface="Open Sans" panose="020B0606030504020204" pitchFamily="34" charset="0"/>
            </a:endParaRPr>
          </a:p>
          <a:p>
            <a:pPr marL="285750" indent="-285750">
              <a:spcBef>
                <a:spcPts val="600"/>
              </a:spcBef>
              <a:spcAft>
                <a:spcPts val="600"/>
              </a:spcAft>
              <a:buFont typeface="Wingdings" panose="05000000000000000000" pitchFamily="2" charset="2"/>
              <a:buChar char="Ø"/>
            </a:pPr>
            <a:endParaRPr lang="en-US" dirty="0">
              <a:latin typeface="Open Sans"/>
              <a:ea typeface="Open Sans" panose="020B0606030504020204" pitchFamily="34" charset="0"/>
              <a:cs typeface="Open Sans" panose="020B0606030504020204" pitchFamily="34" charset="0"/>
            </a:endParaRPr>
          </a:p>
        </p:txBody>
      </p:sp>
    </p:spTree>
    <p:custDataLst>
      <p:tags r:id="rId1"/>
    </p:custDataLst>
    <p:extLst>
      <p:ext uri="{BB962C8B-B14F-4D97-AF65-F5344CB8AC3E}">
        <p14:creationId xmlns:p14="http://schemas.microsoft.com/office/powerpoint/2010/main" val="4159508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2DCEAE33-2D77-4B56-92E1-D0CC0B5D2D0C}:267"/>
  <p:tag name="ISPRING_SLIDE_ID_2" val="{A39DF1F6-FB6D-4641-ABC1-559F0F32F531}"/>
  <p:tag name="GENSWF_ADVANCE_TIME" val="5.000"/>
  <p:tag name="ISPRING_CUSTOM_TIMING_USED"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5C1B2361-D41D-4BF4-97C6-754E5FE0A69E}:269"/>
  <p:tag name="ISPRING_SLIDE_ID_2" val="{2DCDAE6A-A55E-4EDF-BC37-904332D807BE}"/>
  <p:tag name="GENSWF_ADVANCE_TIME" val="12.552"/>
  <p:tag name="ISPRING_CUSTOM_TIMING_USED"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2DCEAE33-2D77-4B56-92E1-D0CC0B5D2D0C}:267"/>
  <p:tag name="ISPRING_SLIDE_ID_2" val="{A39DF1F6-FB6D-4641-ABC1-559F0F32F531}"/>
  <p:tag name="GENSWF_ADVANCE_TIME" val="5.000"/>
  <p:tag name="ISPRING_CUSTOM_TIMING_USED"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2DCEAE33-2D77-4B56-92E1-D0CC0B5D2D0C}:267"/>
  <p:tag name="ISPRING_SLIDE_ID_2" val="{A39DF1F6-FB6D-4641-ABC1-559F0F32F531}"/>
  <p:tag name="GENSWF_ADVANCE_TIME" val="5.000"/>
  <p:tag name="ISPRING_CUSTOM_TIMING_USED"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A7384C57-91EE-4AAA-B954-E88D0941E517}:273"/>
  <p:tag name="ISPRING_SLIDE_ID_2" val="{120DFDAF-4FC6-4F83-8309-BA71C214EFE2}"/>
  <p:tag name="GENSWF_ADVANCE_TIME" val="5.000"/>
  <p:tag name="ISPRING_CUSTOM_TIMING_USED"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2F1D5119-01E8-47B9-939C-7F23384B13A2}:276"/>
  <p:tag name="ISPRING_SLIDE_ID_2" val="{6173D148-6676-438F-8E24-48F744596A64}"/>
  <p:tag name="GENSWF_ADVANCE_TIME" val="8.760"/>
  <p:tag name="ISPRING_CUSTOM_TIMING_USED"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BA86FB12-4E32-46E4-B7D8-AAB4720F79E8}:277"/>
  <p:tag name="ISPRING_SLIDE_ID_2" val="{3D68017B-A29D-454E-9690-A3D51BC91408}"/>
  <p:tag name="GENSWF_ADVANCE_TIME" val="5.000"/>
  <p:tag name="ISPRING_CUSTOM_TIMING_USED"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11AD7654-61AF-481C-9BF5-2B9F1928D8A4}:272"/>
  <p:tag name="ISPRING_SLIDE_ID_2" val="{BEF3D0F7-5A59-4C92-8BC1-A7715C729CAC}"/>
  <p:tag name="GENSWF_ADVANCE_TIME" val="24.816"/>
  <p:tag name="ISPRING_CUSTOM_TIMING_USED"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4D14746F-CE3D-4188-86C8-5C93E9027733}:264"/>
  <p:tag name="ISPRING_SLIDE_ID_2" val="{28B9A02B-C4F9-4C8E-8108-187E0D2883FB}"/>
  <p:tag name="GENSWF_ADVANCE_TIME" val="5.000"/>
  <p:tag name="ISPRING_CUSTOM_TIMING_USED"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998EBAEC-1815-4ACC-94BF-F95BBC5F7603}:256"/>
  <p:tag name="ISPRING_SLIDE_ID_2" val="{07C080CB-C141-4D73-A484-DE14B08F2BE6}"/>
  <p:tag name="GENSWF_ADVANCE_TIME" val="15.288"/>
  <p:tag name="ISPRING_CUSTOM_TIMING_USED"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BE29102D-8801-4F02-964C-0F41B40DE4B3}:266"/>
  <p:tag name="ISPRING_SLIDE_ID_2" val="{BA421BCA-4439-4641-9A85-B054AC5A696D}"/>
  <p:tag name="GENSWF_ADVANCE_TIME" val="13.896"/>
  <p:tag name="ISPRING_CUSTOM_TIMING_USED"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 name="GENSWF_SLIDE_UID" val="{2DCEAE33-2D77-4B56-92E1-D0CC0B5D2D0C}:267"/>
  <p:tag name="ISPRING_SLIDE_ID_2" val="{A39DF1F6-FB6D-4641-ABC1-559F0F32F531}"/>
  <p:tag name="GENSWF_ADVANCE_TIME" val="5.000"/>
  <p:tag name="ISPRING_CUSTOM_TIMING_US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73</TotalTime>
  <Words>1007</Words>
  <Application>Microsoft Office PowerPoint</Application>
  <PresentationFormat>Widescreen</PresentationFormat>
  <Paragraphs>70</Paragraphs>
  <Slides>12</Slides>
  <Notes>12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Open Sans</vt:lpstr>
      <vt:lpstr>Open Sans Semibold</vt:lpstr>
      <vt:lpstr>Roboto</vt:lpstr>
      <vt:lpstr>Wingdings</vt:lpstr>
      <vt:lpstr>Office Theme</vt:lpstr>
      <vt:lpstr>Small Group Tutoring (SGT) Process</vt:lpstr>
      <vt:lpstr>Objectives</vt:lpstr>
      <vt:lpstr>Small Group Tutoring (SGT) </vt:lpstr>
      <vt:lpstr>Features of SGT</vt:lpstr>
      <vt:lpstr>Poll</vt:lpstr>
      <vt:lpstr>Control Panel</vt:lpstr>
      <vt:lpstr>Control Panel</vt:lpstr>
      <vt:lpstr>Control Panel</vt:lpstr>
      <vt:lpstr>Do’s </vt:lpstr>
      <vt:lpstr>Don’ts</vt:lpstr>
      <vt:lpstr>Chat scripts and session recording for reference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Group Tutoring (SGT) Process</dc:title>
  <dc:creator>trainers 1</dc:creator>
  <cp:lastModifiedBy>trainers 1</cp:lastModifiedBy>
  <cp:revision>3</cp:revision>
  <dcterms:created xsi:type="dcterms:W3CDTF">2023-12-21T22:42:47Z</dcterms:created>
  <dcterms:modified xsi:type="dcterms:W3CDTF">2024-01-04T21:44:22Z</dcterms:modified>
</cp:coreProperties>
</file>

<file path=docProps/thumbnail.jpeg>
</file>